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77" r:id="rId4"/>
    <p:sldId id="258" r:id="rId5"/>
    <p:sldId id="278" r:id="rId6"/>
    <p:sldId id="279" r:id="rId7"/>
    <p:sldId id="280" r:id="rId8"/>
    <p:sldId id="281" r:id="rId9"/>
    <p:sldId id="259" r:id="rId10"/>
    <p:sldId id="260" r:id="rId11"/>
    <p:sldId id="261" r:id="rId12"/>
    <p:sldId id="282" r:id="rId13"/>
    <p:sldId id="283" r:id="rId14"/>
    <p:sldId id="284" r:id="rId15"/>
    <p:sldId id="262" r:id="rId16"/>
    <p:sldId id="285" r:id="rId17"/>
    <p:sldId id="286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</p:sldIdLst>
  <p:sldSz cx="9144000" cy="6858000" type="screen4x3"/>
  <p:notesSz cx="9144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5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95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08799" y="513282"/>
            <a:ext cx="7726401" cy="629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48759" y="1574471"/>
            <a:ext cx="8046480" cy="42392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5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408472" y="6467713"/>
            <a:ext cx="243204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1496" y="2163634"/>
            <a:ext cx="7317703" cy="1388841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2163445" marR="5080" indent="-2151380">
              <a:lnSpc>
                <a:spcPts val="5250"/>
              </a:lnSpc>
              <a:spcBef>
                <a:spcPts val="229"/>
              </a:spcBef>
            </a:pPr>
            <a:r>
              <a:rPr dirty="0"/>
              <a:t>Programmable</a:t>
            </a:r>
            <a:r>
              <a:rPr spc="-60" dirty="0"/>
              <a:t> </a:t>
            </a:r>
            <a:r>
              <a:rPr spc="-10" dirty="0"/>
              <a:t>Interfacing Devices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</a:t>
            </a:fld>
            <a:endParaRPr spc="-25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5405">
              <a:lnSpc>
                <a:spcPct val="100000"/>
              </a:lnSpc>
              <a:spcBef>
                <a:spcPts val="100"/>
              </a:spcBef>
            </a:pPr>
            <a:r>
              <a:rPr b="0" dirty="0">
                <a:latin typeface="Carlito"/>
                <a:cs typeface="Carlito"/>
              </a:rPr>
              <a:t>Block</a:t>
            </a:r>
            <a:r>
              <a:rPr b="0" spc="-105" dirty="0">
                <a:latin typeface="Carlito"/>
                <a:cs typeface="Carlito"/>
              </a:rPr>
              <a:t> </a:t>
            </a:r>
            <a:r>
              <a:rPr b="0" dirty="0">
                <a:latin typeface="Carlito"/>
                <a:cs typeface="Carlito"/>
              </a:rPr>
              <a:t>diagram</a:t>
            </a:r>
            <a:r>
              <a:rPr b="0" spc="-105" dirty="0">
                <a:latin typeface="Carlito"/>
                <a:cs typeface="Carlito"/>
              </a:rPr>
              <a:t> </a:t>
            </a:r>
            <a:r>
              <a:rPr b="0" dirty="0">
                <a:latin typeface="Carlito"/>
                <a:cs typeface="Carlito"/>
              </a:rPr>
              <a:t>of</a:t>
            </a:r>
            <a:r>
              <a:rPr b="0" spc="-105" dirty="0">
                <a:latin typeface="Carlito"/>
                <a:cs typeface="Carlito"/>
              </a:rPr>
              <a:t> </a:t>
            </a:r>
            <a:r>
              <a:rPr b="0" spc="-20" dirty="0">
                <a:latin typeface="Carlito"/>
                <a:cs typeface="Carlito"/>
              </a:rPr>
              <a:t>8255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7156" y="1487788"/>
            <a:ext cx="8358225" cy="5149232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11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4604">
              <a:lnSpc>
                <a:spcPct val="100000"/>
              </a:lnSpc>
              <a:spcBef>
                <a:spcPts val="110"/>
              </a:spcBef>
            </a:pPr>
            <a:r>
              <a:rPr sz="3950" dirty="0"/>
              <a:t>Different</a:t>
            </a:r>
            <a:r>
              <a:rPr sz="3950" spc="-30" dirty="0"/>
              <a:t> </a:t>
            </a:r>
            <a:r>
              <a:rPr sz="3950" dirty="0"/>
              <a:t>Mode</a:t>
            </a:r>
            <a:r>
              <a:rPr sz="3950" spc="-20" dirty="0"/>
              <a:t> </a:t>
            </a:r>
            <a:r>
              <a:rPr sz="3950" dirty="0"/>
              <a:t>of</a:t>
            </a:r>
            <a:r>
              <a:rPr sz="3950" spc="-20" dirty="0"/>
              <a:t> </a:t>
            </a:r>
            <a:r>
              <a:rPr sz="3950" dirty="0"/>
              <a:t>Operation</a:t>
            </a:r>
            <a:r>
              <a:rPr sz="3950" spc="-25" dirty="0"/>
              <a:t> </a:t>
            </a:r>
            <a:r>
              <a:rPr sz="3950" dirty="0"/>
              <a:t>of</a:t>
            </a:r>
            <a:r>
              <a:rPr sz="3950" spc="-20" dirty="0"/>
              <a:t> 8255</a:t>
            </a:r>
            <a:endParaRPr sz="3950"/>
          </a:p>
        </p:txBody>
      </p:sp>
      <p:sp>
        <p:nvSpPr>
          <p:cNvPr id="3" name="object 3"/>
          <p:cNvSpPr txBox="1"/>
          <p:nvPr/>
        </p:nvSpPr>
        <p:spPr>
          <a:xfrm>
            <a:off x="530223" y="1555619"/>
            <a:ext cx="8025130" cy="458787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ts val="2770"/>
              </a:lnSpc>
              <a:spcBef>
                <a:spcPts val="125"/>
              </a:spcBef>
            </a:pPr>
            <a:r>
              <a:rPr sz="2350" dirty="0">
                <a:latin typeface="Carlito"/>
                <a:cs typeface="Carlito"/>
              </a:rPr>
              <a:t>8255A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has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three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different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operating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modes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spc="-50" dirty="0">
                <a:latin typeface="Carlito"/>
                <a:cs typeface="Carlito"/>
              </a:rPr>
              <a:t>−</a:t>
            </a:r>
            <a:endParaRPr sz="2350">
              <a:latin typeface="Carlito"/>
              <a:cs typeface="Carlito"/>
            </a:endParaRPr>
          </a:p>
          <a:p>
            <a:pPr marL="354965" marR="5080" indent="-297815">
              <a:lnSpc>
                <a:spcPct val="80200"/>
              </a:lnSpc>
              <a:spcBef>
                <a:spcPts val="509"/>
              </a:spcBef>
              <a:buFont typeface="Arial"/>
              <a:buChar char="•"/>
              <a:tabLst>
                <a:tab pos="354965" algn="l"/>
              </a:tabLst>
            </a:pPr>
            <a:r>
              <a:rPr sz="2350" b="1" dirty="0">
                <a:latin typeface="Carlito"/>
                <a:cs typeface="Carlito"/>
              </a:rPr>
              <a:t>Mode</a:t>
            </a:r>
            <a:r>
              <a:rPr sz="2350" b="1" spc="-10" dirty="0">
                <a:latin typeface="Carlito"/>
                <a:cs typeface="Carlito"/>
              </a:rPr>
              <a:t> </a:t>
            </a:r>
            <a:r>
              <a:rPr sz="2350" b="1" dirty="0">
                <a:latin typeface="Carlito"/>
                <a:cs typeface="Carlito"/>
              </a:rPr>
              <a:t>0</a:t>
            </a:r>
            <a:r>
              <a:rPr sz="2350" b="1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−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 this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mode,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 and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 is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used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two </a:t>
            </a:r>
            <a:r>
              <a:rPr sz="2350" spc="-10" dirty="0">
                <a:latin typeface="Carlito"/>
                <a:cs typeface="Carlito"/>
              </a:rPr>
              <a:t>8-</a:t>
            </a:r>
            <a:r>
              <a:rPr sz="2350" dirty="0">
                <a:latin typeface="Carlito"/>
                <a:cs typeface="Carlito"/>
              </a:rPr>
              <a:t>bit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ports </a:t>
            </a:r>
            <a:r>
              <a:rPr sz="2350" dirty="0">
                <a:latin typeface="Carlito"/>
                <a:cs typeface="Carlito"/>
              </a:rPr>
              <a:t>and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 C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 two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4-</a:t>
            </a:r>
            <a:r>
              <a:rPr sz="2350" dirty="0">
                <a:latin typeface="Carlito"/>
                <a:cs typeface="Carlito"/>
              </a:rPr>
              <a:t>bit ports.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Each port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can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be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programmed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spc="-25" dirty="0">
                <a:latin typeface="Carlito"/>
                <a:cs typeface="Carlito"/>
              </a:rPr>
              <a:t>in </a:t>
            </a:r>
            <a:r>
              <a:rPr sz="2350" dirty="0">
                <a:latin typeface="Carlito"/>
                <a:cs typeface="Carlito"/>
              </a:rPr>
              <a:t>either</a:t>
            </a:r>
            <a:r>
              <a:rPr sz="2350" spc="-3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input</a:t>
            </a:r>
            <a:r>
              <a:rPr sz="2350" spc="-2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or</a:t>
            </a:r>
            <a:r>
              <a:rPr sz="2350" spc="-2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output</a:t>
            </a:r>
            <a:r>
              <a:rPr sz="2350" spc="-2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where</a:t>
            </a:r>
            <a:r>
              <a:rPr sz="2350" spc="-2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outputs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are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latched </a:t>
            </a:r>
            <a:r>
              <a:rPr sz="2350" dirty="0">
                <a:latin typeface="Carlito"/>
                <a:cs typeface="Carlito"/>
              </a:rPr>
              <a:t>and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inputs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are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not latched.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Ports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do not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have </a:t>
            </a:r>
            <a:r>
              <a:rPr sz="2350" spc="-10" dirty="0">
                <a:latin typeface="Carlito"/>
                <a:cs typeface="Carlito"/>
              </a:rPr>
              <a:t>interrupt capability.</a:t>
            </a:r>
            <a:endParaRPr sz="2350">
              <a:latin typeface="Carlito"/>
              <a:cs typeface="Carlito"/>
            </a:endParaRPr>
          </a:p>
          <a:p>
            <a:pPr marL="354965" marR="97790" indent="-297815">
              <a:lnSpc>
                <a:spcPct val="80400"/>
              </a:lnSpc>
              <a:spcBef>
                <a:spcPts val="455"/>
              </a:spcBef>
              <a:buFont typeface="Arial"/>
              <a:buChar char="•"/>
              <a:tabLst>
                <a:tab pos="354965" algn="l"/>
              </a:tabLst>
            </a:pPr>
            <a:r>
              <a:rPr sz="2350" b="1" dirty="0">
                <a:latin typeface="Carlito"/>
                <a:cs typeface="Carlito"/>
              </a:rPr>
              <a:t>Mode 1</a:t>
            </a:r>
            <a:r>
              <a:rPr sz="2350" b="1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−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this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mode, Port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and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 is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used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8-</a:t>
            </a:r>
            <a:r>
              <a:rPr sz="2350" dirty="0">
                <a:latin typeface="Carlito"/>
                <a:cs typeface="Carlito"/>
              </a:rPr>
              <a:t>bit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I/O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ports. </a:t>
            </a:r>
            <a:r>
              <a:rPr sz="2350" dirty="0">
                <a:latin typeface="Carlito"/>
                <a:cs typeface="Carlito"/>
              </a:rPr>
              <a:t>They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can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be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configured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either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input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or output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ports.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spc="-20" dirty="0">
                <a:latin typeface="Carlito"/>
                <a:cs typeface="Carlito"/>
              </a:rPr>
              <a:t>Each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uses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three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lines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from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25" dirty="0">
                <a:latin typeface="Carlito"/>
                <a:cs typeface="Carlito"/>
              </a:rPr>
              <a:t> </a:t>
            </a:r>
            <a:r>
              <a:rPr sz="2350" b="1" dirty="0">
                <a:latin typeface="Carlito"/>
                <a:cs typeface="Carlito"/>
              </a:rPr>
              <a:t>handshake</a:t>
            </a:r>
            <a:r>
              <a:rPr sz="2350" b="1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signals.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Inputs </a:t>
            </a:r>
            <a:r>
              <a:rPr sz="2350" dirty="0">
                <a:latin typeface="Carlito"/>
                <a:cs typeface="Carlito"/>
              </a:rPr>
              <a:t>and</a:t>
            </a:r>
            <a:r>
              <a:rPr sz="2350" spc="-3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outputs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are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latched.</a:t>
            </a:r>
            <a:endParaRPr sz="2350">
              <a:latin typeface="Carlito"/>
              <a:cs typeface="Carlito"/>
            </a:endParaRPr>
          </a:p>
          <a:p>
            <a:pPr marL="354965" marR="62865" indent="-297815">
              <a:lnSpc>
                <a:spcPct val="80200"/>
              </a:lnSpc>
              <a:spcBef>
                <a:spcPts val="465"/>
              </a:spcBef>
              <a:buFont typeface="Arial"/>
              <a:buChar char="•"/>
              <a:tabLst>
                <a:tab pos="354965" algn="l"/>
              </a:tabLst>
            </a:pPr>
            <a:r>
              <a:rPr sz="2350" b="1" dirty="0">
                <a:latin typeface="Carlito"/>
                <a:cs typeface="Carlito"/>
              </a:rPr>
              <a:t>Mode</a:t>
            </a:r>
            <a:r>
              <a:rPr sz="2350" b="1" spc="-5" dirty="0">
                <a:latin typeface="Carlito"/>
                <a:cs typeface="Carlito"/>
              </a:rPr>
              <a:t> </a:t>
            </a:r>
            <a:r>
              <a:rPr sz="2350" b="1" dirty="0">
                <a:latin typeface="Carlito"/>
                <a:cs typeface="Carlito"/>
              </a:rPr>
              <a:t>2</a:t>
            </a:r>
            <a:r>
              <a:rPr sz="2350" b="1" spc="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−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this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mode,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can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be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configured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15" dirty="0">
                <a:latin typeface="Carlito"/>
                <a:cs typeface="Carlito"/>
              </a:rPr>
              <a:t> </a:t>
            </a:r>
            <a:r>
              <a:rPr sz="2350" spc="-25" dirty="0">
                <a:latin typeface="Carlito"/>
                <a:cs typeface="Carlito"/>
              </a:rPr>
              <a:t>the </a:t>
            </a:r>
            <a:r>
              <a:rPr sz="2350" dirty="0">
                <a:latin typeface="Carlito"/>
                <a:cs typeface="Carlito"/>
              </a:rPr>
              <a:t>bidirectional port and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either in Mode 0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or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1. </a:t>
            </a:r>
            <a:r>
              <a:rPr sz="2350" spc="-20" dirty="0">
                <a:latin typeface="Carlito"/>
                <a:cs typeface="Carlito"/>
              </a:rPr>
              <a:t>Port </a:t>
            </a:r>
            <a:r>
              <a:rPr sz="2350" dirty="0">
                <a:latin typeface="Carlito"/>
                <a:cs typeface="Carlito"/>
              </a:rPr>
              <a:t>A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uses five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signals from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 as</a:t>
            </a:r>
            <a:r>
              <a:rPr sz="2350" spc="15" dirty="0">
                <a:latin typeface="Carlito"/>
                <a:cs typeface="Carlito"/>
              </a:rPr>
              <a:t> </a:t>
            </a:r>
            <a:r>
              <a:rPr sz="2350" b="1" dirty="0">
                <a:latin typeface="Carlito"/>
                <a:cs typeface="Carlito"/>
              </a:rPr>
              <a:t>handshake </a:t>
            </a:r>
            <a:r>
              <a:rPr sz="2350" dirty="0">
                <a:latin typeface="Carlito"/>
                <a:cs typeface="Carlito"/>
              </a:rPr>
              <a:t>signals for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spc="-20" dirty="0">
                <a:latin typeface="Carlito"/>
                <a:cs typeface="Carlito"/>
              </a:rPr>
              <a:t>data </a:t>
            </a:r>
            <a:r>
              <a:rPr sz="2350" dirty="0">
                <a:latin typeface="Carlito"/>
                <a:cs typeface="Carlito"/>
              </a:rPr>
              <a:t>transfer.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The remaining three signals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from Port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can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be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spc="-20" dirty="0">
                <a:latin typeface="Carlito"/>
                <a:cs typeface="Carlito"/>
              </a:rPr>
              <a:t>used </a:t>
            </a:r>
            <a:r>
              <a:rPr sz="2350" dirty="0">
                <a:latin typeface="Carlito"/>
                <a:cs typeface="Carlito"/>
              </a:rPr>
              <a:t>either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simple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I/O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or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 handshake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for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spc="-25" dirty="0">
                <a:latin typeface="Carlito"/>
                <a:cs typeface="Carlito"/>
              </a:rPr>
              <a:t>B.</a:t>
            </a:r>
            <a:endParaRPr sz="235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6897"/>
          <a:stretch/>
        </p:blipFill>
        <p:spPr>
          <a:xfrm>
            <a:off x="1" y="228600"/>
            <a:ext cx="9144000" cy="6172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57800" y="381000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Nibble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235463" y="533400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Nibble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93471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4595"/>
          <a:stretch/>
        </p:blipFill>
        <p:spPr>
          <a:xfrm>
            <a:off x="-1" y="225083"/>
            <a:ext cx="9144001" cy="632811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39000" y="4343400"/>
            <a:ext cx="190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If the Terminal  (PC0-PC7) values is 0/1 is selected by D0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828800" y="4800600"/>
            <a:ext cx="236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D1, D2, D3 Is used to select individual terminal of port-C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20098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067800" cy="6340713"/>
          </a:xfrm>
          <a:prstGeom prst="rect">
            <a:avLst/>
          </a:prstGeom>
        </p:spPr>
      </p:pic>
      <p:cxnSp>
        <p:nvCxnSpPr>
          <p:cNvPr id="8" name="Elbow Connector 7"/>
          <p:cNvCxnSpPr/>
          <p:nvPr/>
        </p:nvCxnSpPr>
        <p:spPr>
          <a:xfrm>
            <a:off x="4191000" y="3200400"/>
            <a:ext cx="838200" cy="4572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105400" y="3429000"/>
            <a:ext cx="3303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Works in handshaking mode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91954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3673" y="81893"/>
            <a:ext cx="7726401" cy="629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22095">
              <a:lnSpc>
                <a:spcPct val="100000"/>
              </a:lnSpc>
              <a:spcBef>
                <a:spcPts val="100"/>
              </a:spcBef>
            </a:pPr>
            <a:r>
              <a:rPr dirty="0"/>
              <a:t>Pin</a:t>
            </a:r>
            <a:r>
              <a:rPr spc="-30" dirty="0"/>
              <a:t> </a:t>
            </a:r>
            <a:r>
              <a:rPr dirty="0"/>
              <a:t>Diagram</a:t>
            </a:r>
            <a:r>
              <a:rPr spc="-20" dirty="0"/>
              <a:t> </a:t>
            </a:r>
            <a:r>
              <a:rPr dirty="0"/>
              <a:t>of</a:t>
            </a:r>
            <a:r>
              <a:rPr spc="-20" dirty="0"/>
              <a:t> 8255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162565" y="1142567"/>
            <a:ext cx="3747755" cy="3969035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309245" indent="-296545">
              <a:lnSpc>
                <a:spcPct val="100000"/>
              </a:lnSpc>
              <a:spcBef>
                <a:spcPts val="550"/>
              </a:spcBef>
              <a:buFont typeface="Arial"/>
              <a:buChar char="•"/>
              <a:tabLst>
                <a:tab pos="309245" algn="l"/>
              </a:tabLst>
            </a:pPr>
            <a:r>
              <a:rPr sz="2200" b="1" dirty="0">
                <a:latin typeface="Carlito"/>
                <a:cs typeface="Carlito"/>
              </a:rPr>
              <a:t>PA0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PA7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5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Pins</a:t>
            </a:r>
            <a:r>
              <a:rPr sz="2200" spc="-20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of</a:t>
            </a:r>
            <a:r>
              <a:rPr sz="2200" spc="-15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port</a:t>
            </a:r>
            <a:r>
              <a:rPr sz="2200" spc="-20" dirty="0">
                <a:latin typeface="Carlito"/>
                <a:cs typeface="Carlito"/>
              </a:rPr>
              <a:t> </a:t>
            </a:r>
            <a:r>
              <a:rPr sz="2200" spc="-60" dirty="0">
                <a:latin typeface="Carlito"/>
                <a:cs typeface="Carlito"/>
              </a:rPr>
              <a:t>A</a:t>
            </a:r>
            <a:endParaRPr sz="2200" dirty="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50"/>
              </a:spcBef>
              <a:buFont typeface="Arial"/>
              <a:buChar char="•"/>
              <a:tabLst>
                <a:tab pos="309245" algn="l"/>
              </a:tabLst>
            </a:pPr>
            <a:r>
              <a:rPr sz="2200" b="1" dirty="0">
                <a:latin typeface="Carlito"/>
                <a:cs typeface="Carlito"/>
              </a:rPr>
              <a:t>PB0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PB7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5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Pins</a:t>
            </a:r>
            <a:r>
              <a:rPr sz="2200" spc="-20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of</a:t>
            </a:r>
            <a:r>
              <a:rPr sz="2200" spc="-15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port</a:t>
            </a:r>
            <a:r>
              <a:rPr sz="2200" spc="-20" dirty="0">
                <a:latin typeface="Carlito"/>
                <a:cs typeface="Carlito"/>
              </a:rPr>
              <a:t> </a:t>
            </a:r>
            <a:r>
              <a:rPr sz="2200" spc="-60" dirty="0">
                <a:latin typeface="Carlito"/>
                <a:cs typeface="Carlito"/>
              </a:rPr>
              <a:t>B</a:t>
            </a:r>
            <a:endParaRPr sz="2200" dirty="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09245" algn="l"/>
              </a:tabLst>
            </a:pPr>
            <a:r>
              <a:rPr sz="2200" b="1" dirty="0">
                <a:latin typeface="Carlito"/>
                <a:cs typeface="Carlito"/>
              </a:rPr>
              <a:t>PC0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PC7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5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Pins</a:t>
            </a:r>
            <a:r>
              <a:rPr sz="2200" spc="-20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of</a:t>
            </a:r>
            <a:r>
              <a:rPr sz="2200" spc="-15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port</a:t>
            </a:r>
            <a:r>
              <a:rPr sz="2200" spc="-20" dirty="0">
                <a:latin typeface="Carlito"/>
                <a:cs typeface="Carlito"/>
              </a:rPr>
              <a:t> </a:t>
            </a:r>
            <a:r>
              <a:rPr sz="2200" spc="-50" dirty="0">
                <a:latin typeface="Carlito"/>
                <a:cs typeface="Carlito"/>
              </a:rPr>
              <a:t>C</a:t>
            </a:r>
            <a:endParaRPr sz="2200" dirty="0">
              <a:latin typeface="Carlito"/>
              <a:cs typeface="Carlito"/>
            </a:endParaRPr>
          </a:p>
          <a:p>
            <a:pPr marL="309880" marR="397510" indent="-297815">
              <a:lnSpc>
                <a:spcPct val="100499"/>
              </a:lnSpc>
              <a:spcBef>
                <a:spcPts val="480"/>
              </a:spcBef>
              <a:buFont typeface="Arial"/>
              <a:buChar char="•"/>
              <a:tabLst>
                <a:tab pos="309880" algn="l"/>
              </a:tabLst>
            </a:pPr>
            <a:r>
              <a:rPr sz="2200" b="1" dirty="0">
                <a:latin typeface="Carlito"/>
                <a:cs typeface="Carlito"/>
              </a:rPr>
              <a:t>D0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D7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10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Data</a:t>
            </a:r>
            <a:r>
              <a:rPr sz="2200" spc="-20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pins</a:t>
            </a:r>
            <a:r>
              <a:rPr sz="2200" spc="-20" dirty="0">
                <a:latin typeface="Carlito"/>
                <a:cs typeface="Carlito"/>
              </a:rPr>
              <a:t> </a:t>
            </a:r>
            <a:r>
              <a:rPr sz="2200" spc="-25" dirty="0">
                <a:latin typeface="Carlito"/>
                <a:cs typeface="Carlito"/>
              </a:rPr>
              <a:t>for </a:t>
            </a:r>
            <a:r>
              <a:rPr sz="2200" dirty="0">
                <a:latin typeface="Carlito"/>
                <a:cs typeface="Carlito"/>
              </a:rPr>
              <a:t>the</a:t>
            </a:r>
            <a:r>
              <a:rPr sz="2200" spc="-70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transfer</a:t>
            </a:r>
            <a:r>
              <a:rPr sz="2200" spc="-65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of</a:t>
            </a:r>
            <a:r>
              <a:rPr sz="2200" spc="-65" dirty="0">
                <a:latin typeface="Carlito"/>
                <a:cs typeface="Carlito"/>
              </a:rPr>
              <a:t> </a:t>
            </a:r>
            <a:r>
              <a:rPr sz="2200" spc="-20" dirty="0">
                <a:latin typeface="Carlito"/>
                <a:cs typeface="Carlito"/>
              </a:rPr>
              <a:t>data</a:t>
            </a:r>
            <a:endParaRPr sz="2200" dirty="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50"/>
              </a:spcBef>
              <a:buFont typeface="Arial"/>
              <a:buChar char="•"/>
              <a:tabLst>
                <a:tab pos="309245" algn="l"/>
              </a:tabLst>
            </a:pPr>
            <a:r>
              <a:rPr sz="2200" b="1" dirty="0">
                <a:latin typeface="Carlito"/>
                <a:cs typeface="Carlito"/>
              </a:rPr>
              <a:t>RESET</a:t>
            </a:r>
            <a:r>
              <a:rPr sz="2200" b="1" spc="-65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55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Reset</a:t>
            </a:r>
            <a:r>
              <a:rPr sz="2200" spc="-60" dirty="0">
                <a:latin typeface="Carlito"/>
                <a:cs typeface="Carlito"/>
              </a:rPr>
              <a:t> </a:t>
            </a:r>
            <a:r>
              <a:rPr sz="2200" spc="-10" dirty="0">
                <a:latin typeface="Carlito"/>
                <a:cs typeface="Carlito"/>
              </a:rPr>
              <a:t>input</a:t>
            </a:r>
            <a:endParaRPr sz="2200" dirty="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09245" algn="l"/>
              </a:tabLst>
            </a:pPr>
            <a:r>
              <a:rPr sz="2200" b="1" dirty="0">
                <a:latin typeface="Carlito"/>
                <a:cs typeface="Carlito"/>
              </a:rPr>
              <a:t>RD’</a:t>
            </a:r>
            <a:r>
              <a:rPr sz="2200" b="1" spc="-5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35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Read</a:t>
            </a:r>
            <a:r>
              <a:rPr sz="2200" spc="-45" dirty="0">
                <a:latin typeface="Carlito"/>
                <a:cs typeface="Carlito"/>
              </a:rPr>
              <a:t> </a:t>
            </a:r>
            <a:r>
              <a:rPr sz="2200" spc="-10" dirty="0">
                <a:latin typeface="Carlito"/>
                <a:cs typeface="Carlito"/>
              </a:rPr>
              <a:t>input</a:t>
            </a:r>
            <a:endParaRPr sz="2200" dirty="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09245" algn="l"/>
              </a:tabLst>
            </a:pPr>
            <a:r>
              <a:rPr sz="2200" b="1" dirty="0">
                <a:latin typeface="Carlito"/>
                <a:cs typeface="Carlito"/>
              </a:rPr>
              <a:t>WR’</a:t>
            </a:r>
            <a:r>
              <a:rPr sz="2200" b="1" spc="-55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40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Write</a:t>
            </a:r>
            <a:r>
              <a:rPr sz="2200" spc="-50" dirty="0">
                <a:latin typeface="Carlito"/>
                <a:cs typeface="Carlito"/>
              </a:rPr>
              <a:t> </a:t>
            </a:r>
            <a:r>
              <a:rPr sz="2200" spc="-10" dirty="0">
                <a:latin typeface="Carlito"/>
                <a:cs typeface="Carlito"/>
              </a:rPr>
              <a:t>input</a:t>
            </a:r>
            <a:endParaRPr sz="2200" dirty="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09245" algn="l"/>
              </a:tabLst>
            </a:pPr>
            <a:r>
              <a:rPr sz="2200" b="1" dirty="0">
                <a:latin typeface="Carlito"/>
                <a:cs typeface="Carlito"/>
              </a:rPr>
              <a:t>CS’</a:t>
            </a:r>
            <a:r>
              <a:rPr sz="2200" b="1" spc="-3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20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Chip</a:t>
            </a:r>
            <a:r>
              <a:rPr sz="2200" spc="-25" dirty="0">
                <a:latin typeface="Carlito"/>
                <a:cs typeface="Carlito"/>
              </a:rPr>
              <a:t> </a:t>
            </a:r>
            <a:r>
              <a:rPr sz="2200" spc="-10" dirty="0">
                <a:latin typeface="Carlito"/>
                <a:cs typeface="Carlito"/>
              </a:rPr>
              <a:t>select</a:t>
            </a:r>
            <a:endParaRPr sz="2200" dirty="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09245" algn="l"/>
              </a:tabLst>
            </a:pPr>
            <a:r>
              <a:rPr sz="2200" b="1" dirty="0">
                <a:latin typeface="Carlito"/>
                <a:cs typeface="Carlito"/>
              </a:rPr>
              <a:t>A1</a:t>
            </a:r>
            <a:r>
              <a:rPr sz="2200" b="1" spc="-45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and</a:t>
            </a:r>
            <a:r>
              <a:rPr sz="2200" b="1" spc="-4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A0</a:t>
            </a:r>
            <a:r>
              <a:rPr sz="2200" b="1" spc="-40" dirty="0">
                <a:latin typeface="Carlito"/>
                <a:cs typeface="Carlito"/>
              </a:rPr>
              <a:t> </a:t>
            </a:r>
            <a:r>
              <a:rPr sz="2200" b="1" dirty="0">
                <a:latin typeface="Carlito"/>
                <a:cs typeface="Carlito"/>
              </a:rPr>
              <a:t>–</a:t>
            </a:r>
            <a:r>
              <a:rPr sz="2200" b="1" spc="-25" dirty="0">
                <a:latin typeface="Carlito"/>
                <a:cs typeface="Carlito"/>
              </a:rPr>
              <a:t> </a:t>
            </a:r>
            <a:r>
              <a:rPr sz="2200" dirty="0">
                <a:latin typeface="Carlito"/>
                <a:cs typeface="Carlito"/>
              </a:rPr>
              <a:t>Address</a:t>
            </a:r>
            <a:r>
              <a:rPr sz="2200" spc="-40" dirty="0">
                <a:latin typeface="Carlito"/>
                <a:cs typeface="Carlito"/>
              </a:rPr>
              <a:t> </a:t>
            </a:r>
            <a:r>
              <a:rPr sz="2200" spc="-20" dirty="0">
                <a:latin typeface="Carlito"/>
                <a:cs typeface="Carlito"/>
              </a:rPr>
              <a:t>pins</a:t>
            </a:r>
            <a:endParaRPr sz="2200" dirty="0">
              <a:latin typeface="Carlito"/>
              <a:cs typeface="Carli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4800" y="1142567"/>
            <a:ext cx="4857765" cy="492694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15</a:t>
            </a:fld>
            <a:endParaRPr spc="-25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16</a:t>
            </a:fld>
            <a:endParaRPr spc="-25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90433"/>
            <a:ext cx="9144001" cy="6324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4800" y="685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Problem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486400" y="2394337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Control word for the problem below: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99331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17</a:t>
            </a:fld>
            <a:endParaRPr spc="-25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0"/>
            <a:ext cx="807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Interfacing, and Addressing Details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614" r="5000" b="3614"/>
          <a:stretch/>
        </p:blipFill>
        <p:spPr>
          <a:xfrm>
            <a:off x="38100" y="381000"/>
            <a:ext cx="8915400" cy="5867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8600" y="6144547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MVI=Move immediately ANI=Immediate addressing RLC=Rotate Left through Carry (Convert lower to upper nibble)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06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18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dirty="0"/>
              <a:t>Interfacing</a:t>
            </a:r>
            <a:r>
              <a:rPr sz="3950" spc="-30" dirty="0"/>
              <a:t> </a:t>
            </a:r>
            <a:r>
              <a:rPr sz="3950" dirty="0"/>
              <a:t>A/D</a:t>
            </a:r>
            <a:r>
              <a:rPr sz="3950" spc="-30" dirty="0"/>
              <a:t> </a:t>
            </a:r>
            <a:r>
              <a:rPr sz="3950" dirty="0"/>
              <a:t>converter</a:t>
            </a:r>
            <a:r>
              <a:rPr sz="3950" spc="-30" dirty="0"/>
              <a:t> </a:t>
            </a:r>
            <a:r>
              <a:rPr sz="3950" dirty="0"/>
              <a:t>using</a:t>
            </a:r>
            <a:r>
              <a:rPr sz="3950" spc="-30" dirty="0"/>
              <a:t> </a:t>
            </a:r>
            <a:r>
              <a:rPr sz="3950" spc="-20" dirty="0"/>
              <a:t>8255</a:t>
            </a:r>
            <a:endParaRPr sz="395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548758" y="1574471"/>
            <a:ext cx="8102917" cy="4969950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336550" marR="463550" indent="-287020">
              <a:lnSpc>
                <a:spcPts val="2850"/>
              </a:lnSpc>
              <a:spcBef>
                <a:spcPts val="780"/>
              </a:spcBef>
              <a:buFont typeface="Arial"/>
              <a:buChar char="•"/>
              <a:tabLst>
                <a:tab pos="337185" algn="l"/>
              </a:tabLst>
            </a:pPr>
            <a:r>
              <a:rPr dirty="0"/>
              <a:t>To</a:t>
            </a:r>
            <a:r>
              <a:rPr spc="-15" dirty="0"/>
              <a:t> </a:t>
            </a:r>
            <a:r>
              <a:rPr dirty="0"/>
              <a:t>interface</a:t>
            </a:r>
            <a:r>
              <a:rPr spc="-15" dirty="0"/>
              <a:t> </a:t>
            </a:r>
            <a:r>
              <a:rPr dirty="0"/>
              <a:t>the</a:t>
            </a:r>
            <a:r>
              <a:rPr spc="-15" dirty="0"/>
              <a:t> </a:t>
            </a:r>
            <a:r>
              <a:rPr dirty="0"/>
              <a:t>ADC</a:t>
            </a:r>
            <a:r>
              <a:rPr spc="-15" dirty="0"/>
              <a:t> </a:t>
            </a:r>
            <a:r>
              <a:rPr dirty="0"/>
              <a:t>with</a:t>
            </a:r>
            <a:r>
              <a:rPr spc="-15" dirty="0"/>
              <a:t> </a:t>
            </a:r>
            <a:r>
              <a:rPr dirty="0"/>
              <a:t>8085,</a:t>
            </a:r>
            <a:r>
              <a:rPr spc="-15" dirty="0"/>
              <a:t> </a:t>
            </a:r>
            <a:r>
              <a:rPr dirty="0"/>
              <a:t>we</a:t>
            </a:r>
            <a:r>
              <a:rPr spc="-15" dirty="0"/>
              <a:t> </a:t>
            </a:r>
            <a:r>
              <a:rPr dirty="0"/>
              <a:t>need</a:t>
            </a:r>
            <a:r>
              <a:rPr spc="-15" dirty="0"/>
              <a:t> </a:t>
            </a:r>
            <a:r>
              <a:rPr spc="-20" dirty="0"/>
              <a:t>8255 </a:t>
            </a:r>
            <a:r>
              <a:rPr dirty="0"/>
              <a:t>Programmable</a:t>
            </a:r>
            <a:r>
              <a:rPr spc="-35" dirty="0"/>
              <a:t> </a:t>
            </a:r>
            <a:r>
              <a:rPr dirty="0"/>
              <a:t>Peripheral</a:t>
            </a:r>
            <a:r>
              <a:rPr spc="-35" dirty="0"/>
              <a:t> </a:t>
            </a:r>
            <a:r>
              <a:rPr dirty="0"/>
              <a:t>Interface</a:t>
            </a:r>
            <a:r>
              <a:rPr spc="-35" dirty="0"/>
              <a:t> </a:t>
            </a:r>
            <a:r>
              <a:rPr dirty="0"/>
              <a:t>chip</a:t>
            </a:r>
            <a:r>
              <a:rPr spc="-35" dirty="0"/>
              <a:t> </a:t>
            </a:r>
            <a:r>
              <a:rPr dirty="0"/>
              <a:t>with</a:t>
            </a:r>
            <a:r>
              <a:rPr spc="-30" dirty="0"/>
              <a:t> </a:t>
            </a:r>
            <a:r>
              <a:rPr spc="-25" dirty="0"/>
              <a:t>it.</a:t>
            </a:r>
          </a:p>
          <a:p>
            <a:pPr marL="336550" marR="55880" indent="-287020">
              <a:lnSpc>
                <a:spcPct val="80500"/>
              </a:lnSpc>
              <a:spcBef>
                <a:spcPts val="610"/>
              </a:spcBef>
              <a:buFont typeface="Arial"/>
              <a:buChar char="•"/>
              <a:tabLst>
                <a:tab pos="337185" algn="l"/>
              </a:tabLst>
            </a:pPr>
            <a:r>
              <a:rPr dirty="0"/>
              <a:t>The</a:t>
            </a:r>
            <a:r>
              <a:rPr spc="-15" dirty="0"/>
              <a:t> </a:t>
            </a:r>
            <a:r>
              <a:rPr dirty="0"/>
              <a:t>Port</a:t>
            </a:r>
            <a:r>
              <a:rPr spc="-15" dirty="0"/>
              <a:t> </a:t>
            </a:r>
            <a:r>
              <a:rPr dirty="0"/>
              <a:t>A</a:t>
            </a:r>
            <a:r>
              <a:rPr spc="-10" dirty="0"/>
              <a:t> </a:t>
            </a:r>
            <a:r>
              <a:rPr dirty="0"/>
              <a:t>of</a:t>
            </a:r>
            <a:r>
              <a:rPr spc="-10" dirty="0"/>
              <a:t> </a:t>
            </a:r>
            <a:r>
              <a:rPr dirty="0"/>
              <a:t>8255</a:t>
            </a:r>
            <a:r>
              <a:rPr spc="-15" dirty="0"/>
              <a:t> </a:t>
            </a:r>
            <a:r>
              <a:rPr dirty="0"/>
              <a:t>chip</a:t>
            </a:r>
            <a:r>
              <a:rPr spc="-10" dirty="0"/>
              <a:t> </a:t>
            </a:r>
            <a:r>
              <a:rPr dirty="0"/>
              <a:t>is</a:t>
            </a:r>
            <a:r>
              <a:rPr spc="-10" dirty="0"/>
              <a:t> </a:t>
            </a:r>
            <a:r>
              <a:rPr dirty="0"/>
              <a:t>used</a:t>
            </a:r>
            <a:r>
              <a:rPr spc="-10" dirty="0"/>
              <a:t> </a:t>
            </a:r>
            <a:r>
              <a:rPr dirty="0"/>
              <a:t>as</a:t>
            </a:r>
            <a:r>
              <a:rPr spc="-10" dirty="0"/>
              <a:t> </a:t>
            </a:r>
            <a:r>
              <a:rPr dirty="0"/>
              <a:t>the</a:t>
            </a:r>
            <a:r>
              <a:rPr spc="-10" dirty="0"/>
              <a:t> </a:t>
            </a:r>
            <a:r>
              <a:rPr dirty="0"/>
              <a:t>input</a:t>
            </a:r>
            <a:r>
              <a:rPr spc="-15" dirty="0"/>
              <a:t> </a:t>
            </a:r>
            <a:r>
              <a:rPr spc="-10" dirty="0"/>
              <a:t>port. </a:t>
            </a:r>
            <a:r>
              <a:rPr dirty="0"/>
              <a:t>The</a:t>
            </a:r>
            <a:r>
              <a:rPr spc="-10" dirty="0"/>
              <a:t> </a:t>
            </a:r>
            <a:r>
              <a:rPr dirty="0"/>
              <a:t>PC</a:t>
            </a:r>
            <a:r>
              <a:rPr sz="2925" baseline="-31339" dirty="0"/>
              <a:t>7</a:t>
            </a:r>
            <a:r>
              <a:rPr sz="2925" spc="322" baseline="-31339" dirty="0"/>
              <a:t> </a:t>
            </a:r>
            <a:r>
              <a:rPr sz="2950" dirty="0"/>
              <a:t>pin</a:t>
            </a:r>
            <a:r>
              <a:rPr sz="2950" spc="-5" dirty="0"/>
              <a:t> </a:t>
            </a:r>
            <a:r>
              <a:rPr sz="2950" dirty="0"/>
              <a:t>of</a:t>
            </a:r>
            <a:r>
              <a:rPr sz="2950" spc="-5" dirty="0"/>
              <a:t> </a:t>
            </a:r>
            <a:r>
              <a:rPr sz="2950" dirty="0"/>
              <a:t>Port</a:t>
            </a:r>
            <a:r>
              <a:rPr sz="2950" spc="-10" dirty="0"/>
              <a:t> </a:t>
            </a:r>
            <a:r>
              <a:rPr sz="2950" dirty="0"/>
              <a:t>C</a:t>
            </a:r>
            <a:r>
              <a:rPr sz="2925" baseline="-31339" dirty="0"/>
              <a:t>upper</a:t>
            </a:r>
            <a:r>
              <a:rPr sz="2925" spc="322" baseline="-31339" dirty="0"/>
              <a:t> </a:t>
            </a:r>
            <a:r>
              <a:rPr sz="2950" dirty="0"/>
              <a:t>is</a:t>
            </a:r>
            <a:r>
              <a:rPr sz="2950" spc="-10" dirty="0"/>
              <a:t> </a:t>
            </a:r>
            <a:r>
              <a:rPr sz="2950" dirty="0"/>
              <a:t>connected</a:t>
            </a:r>
            <a:r>
              <a:rPr sz="2950" spc="-5" dirty="0"/>
              <a:t> </a:t>
            </a:r>
            <a:r>
              <a:rPr sz="2950" dirty="0"/>
              <a:t>to</a:t>
            </a:r>
            <a:r>
              <a:rPr sz="2950" spc="-5" dirty="0"/>
              <a:t> </a:t>
            </a:r>
            <a:r>
              <a:rPr sz="2950" dirty="0"/>
              <a:t>the</a:t>
            </a:r>
            <a:r>
              <a:rPr sz="2950" spc="-5" dirty="0"/>
              <a:t> </a:t>
            </a:r>
            <a:r>
              <a:rPr sz="2950" spc="-25" dirty="0"/>
              <a:t>End </a:t>
            </a:r>
            <a:r>
              <a:rPr sz="2950" dirty="0"/>
              <a:t>of</a:t>
            </a:r>
            <a:r>
              <a:rPr sz="2950" spc="-30" dirty="0"/>
              <a:t> </a:t>
            </a:r>
            <a:r>
              <a:rPr sz="2950" dirty="0"/>
              <a:t>Conversion</a:t>
            </a:r>
            <a:r>
              <a:rPr sz="2950" spc="-15" dirty="0"/>
              <a:t> </a:t>
            </a:r>
            <a:r>
              <a:rPr sz="2950" dirty="0"/>
              <a:t>(EOC)</a:t>
            </a:r>
            <a:r>
              <a:rPr sz="2950" spc="-15" dirty="0"/>
              <a:t> </a:t>
            </a:r>
            <a:r>
              <a:rPr sz="2950" dirty="0"/>
              <a:t>Pin</a:t>
            </a:r>
            <a:r>
              <a:rPr sz="2950" spc="-15" dirty="0"/>
              <a:t> </a:t>
            </a:r>
            <a:r>
              <a:rPr sz="2950" dirty="0"/>
              <a:t>of</a:t>
            </a:r>
            <a:r>
              <a:rPr sz="2950" spc="-15" dirty="0"/>
              <a:t> </a:t>
            </a:r>
            <a:r>
              <a:rPr sz="2950" dirty="0"/>
              <a:t>the</a:t>
            </a:r>
            <a:r>
              <a:rPr sz="2950" spc="-15" dirty="0"/>
              <a:t> </a:t>
            </a:r>
            <a:r>
              <a:rPr sz="2950" dirty="0"/>
              <a:t>analog</a:t>
            </a:r>
            <a:r>
              <a:rPr sz="2950" spc="-15" dirty="0"/>
              <a:t> </a:t>
            </a:r>
            <a:r>
              <a:rPr sz="2950" dirty="0"/>
              <a:t>to</a:t>
            </a:r>
            <a:r>
              <a:rPr sz="2950" spc="-15" dirty="0"/>
              <a:t> </a:t>
            </a:r>
            <a:r>
              <a:rPr sz="2950" spc="-10" dirty="0"/>
              <a:t>digital </a:t>
            </a:r>
            <a:r>
              <a:rPr sz="2950" dirty="0"/>
              <a:t>converter.</a:t>
            </a:r>
            <a:r>
              <a:rPr sz="2950" spc="-20" dirty="0"/>
              <a:t> </a:t>
            </a:r>
            <a:r>
              <a:rPr sz="2950" dirty="0"/>
              <a:t>This</a:t>
            </a:r>
            <a:r>
              <a:rPr sz="2950" spc="-15" dirty="0"/>
              <a:t> </a:t>
            </a:r>
            <a:r>
              <a:rPr sz="2950" dirty="0"/>
              <a:t>port</a:t>
            </a:r>
            <a:r>
              <a:rPr sz="2950" spc="-25" dirty="0"/>
              <a:t> </a:t>
            </a:r>
            <a:r>
              <a:rPr sz="2950" dirty="0"/>
              <a:t>is</a:t>
            </a:r>
            <a:r>
              <a:rPr sz="2950" spc="-15" dirty="0"/>
              <a:t> </a:t>
            </a:r>
            <a:r>
              <a:rPr sz="2950" dirty="0"/>
              <a:t>also</a:t>
            </a:r>
            <a:r>
              <a:rPr sz="2950" spc="-20" dirty="0"/>
              <a:t> </a:t>
            </a:r>
            <a:r>
              <a:rPr sz="2950" dirty="0"/>
              <a:t>used</a:t>
            </a:r>
            <a:r>
              <a:rPr sz="2950" spc="-15" dirty="0"/>
              <a:t> </a:t>
            </a:r>
            <a:r>
              <a:rPr sz="2950" dirty="0"/>
              <a:t>as</a:t>
            </a:r>
            <a:r>
              <a:rPr sz="2950" spc="-20" dirty="0"/>
              <a:t> </a:t>
            </a:r>
            <a:r>
              <a:rPr sz="2950" dirty="0"/>
              <a:t>input</a:t>
            </a:r>
            <a:r>
              <a:rPr sz="2950" spc="-20" dirty="0"/>
              <a:t> </a:t>
            </a:r>
            <a:r>
              <a:rPr sz="2950" dirty="0"/>
              <a:t>port.</a:t>
            </a:r>
            <a:r>
              <a:rPr sz="2950" spc="-15" dirty="0"/>
              <a:t> </a:t>
            </a:r>
            <a:r>
              <a:rPr sz="2950" spc="-25" dirty="0"/>
              <a:t>The </a:t>
            </a:r>
            <a:r>
              <a:rPr sz="2950" dirty="0"/>
              <a:t>C</a:t>
            </a:r>
            <a:r>
              <a:rPr sz="2925" baseline="-31339" dirty="0"/>
              <a:t>lower</a:t>
            </a:r>
            <a:r>
              <a:rPr sz="2925" spc="322" baseline="-31339" dirty="0"/>
              <a:t> </a:t>
            </a:r>
            <a:r>
              <a:rPr sz="2950" dirty="0"/>
              <a:t>port</a:t>
            </a:r>
            <a:r>
              <a:rPr sz="2950" spc="-10" dirty="0"/>
              <a:t> </a:t>
            </a:r>
            <a:r>
              <a:rPr sz="2950" dirty="0"/>
              <a:t>is</a:t>
            </a:r>
            <a:r>
              <a:rPr sz="2950" spc="-5" dirty="0"/>
              <a:t> </a:t>
            </a:r>
            <a:r>
              <a:rPr sz="2950" dirty="0"/>
              <a:t>used</a:t>
            </a:r>
            <a:r>
              <a:rPr sz="2950" spc="-5" dirty="0"/>
              <a:t> </a:t>
            </a:r>
            <a:r>
              <a:rPr sz="2950" dirty="0"/>
              <a:t>as output</a:t>
            </a:r>
            <a:r>
              <a:rPr sz="2950" spc="-10" dirty="0"/>
              <a:t> </a:t>
            </a:r>
            <a:r>
              <a:rPr sz="2950" dirty="0"/>
              <a:t>port.</a:t>
            </a:r>
            <a:r>
              <a:rPr sz="2950" spc="-5" dirty="0"/>
              <a:t> </a:t>
            </a:r>
            <a:r>
              <a:rPr sz="2950" dirty="0"/>
              <a:t>The</a:t>
            </a:r>
            <a:r>
              <a:rPr sz="2950" spc="-5" dirty="0"/>
              <a:t> </a:t>
            </a:r>
            <a:r>
              <a:rPr sz="2950" dirty="0"/>
              <a:t>PC</a:t>
            </a:r>
            <a:r>
              <a:rPr sz="2925" baseline="-31339" dirty="0"/>
              <a:t>2-0</a:t>
            </a:r>
            <a:r>
              <a:rPr sz="2925" spc="330" baseline="-31339" dirty="0"/>
              <a:t> </a:t>
            </a:r>
            <a:r>
              <a:rPr sz="2950" spc="-10" dirty="0"/>
              <a:t>lines </a:t>
            </a:r>
            <a:r>
              <a:rPr sz="2950" dirty="0"/>
              <a:t>are</a:t>
            </a:r>
            <a:r>
              <a:rPr sz="2950" spc="-30" dirty="0"/>
              <a:t> </a:t>
            </a:r>
            <a:r>
              <a:rPr sz="2950" dirty="0"/>
              <a:t>connected</a:t>
            </a:r>
            <a:r>
              <a:rPr sz="2950" spc="-15" dirty="0"/>
              <a:t> </a:t>
            </a:r>
            <a:r>
              <a:rPr sz="2950" dirty="0"/>
              <a:t>to</a:t>
            </a:r>
            <a:r>
              <a:rPr sz="2950" spc="-20" dirty="0"/>
              <a:t> </a:t>
            </a:r>
            <a:r>
              <a:rPr sz="2950" dirty="0"/>
              <a:t>three</a:t>
            </a:r>
            <a:r>
              <a:rPr sz="2950" spc="-15" dirty="0"/>
              <a:t> </a:t>
            </a:r>
            <a:r>
              <a:rPr sz="2950" dirty="0"/>
              <a:t>address</a:t>
            </a:r>
            <a:r>
              <a:rPr sz="2950" spc="-20" dirty="0"/>
              <a:t> </a:t>
            </a:r>
            <a:r>
              <a:rPr sz="2950" dirty="0"/>
              <a:t>pins</a:t>
            </a:r>
            <a:r>
              <a:rPr sz="2950" spc="-15" dirty="0"/>
              <a:t> </a:t>
            </a:r>
            <a:r>
              <a:rPr sz="2950" dirty="0"/>
              <a:t>of</a:t>
            </a:r>
            <a:r>
              <a:rPr sz="2950" spc="-20" dirty="0"/>
              <a:t> </a:t>
            </a:r>
            <a:r>
              <a:rPr sz="2950" dirty="0"/>
              <a:t>this</a:t>
            </a:r>
            <a:r>
              <a:rPr sz="2950" spc="-15" dirty="0"/>
              <a:t> </a:t>
            </a:r>
            <a:r>
              <a:rPr sz="2950" dirty="0"/>
              <a:t>chip</a:t>
            </a:r>
            <a:r>
              <a:rPr sz="2950" spc="-15" dirty="0"/>
              <a:t> </a:t>
            </a:r>
            <a:r>
              <a:rPr sz="2950" spc="-25" dirty="0"/>
              <a:t>to </a:t>
            </a:r>
            <a:r>
              <a:rPr sz="2950" dirty="0"/>
              <a:t>select</a:t>
            </a:r>
            <a:r>
              <a:rPr sz="2950" spc="-20" dirty="0"/>
              <a:t> </a:t>
            </a:r>
            <a:r>
              <a:rPr sz="2950" dirty="0"/>
              <a:t>input</a:t>
            </a:r>
            <a:r>
              <a:rPr sz="2950" spc="-20" dirty="0"/>
              <a:t> </a:t>
            </a:r>
            <a:r>
              <a:rPr sz="2950" dirty="0"/>
              <a:t>channels.</a:t>
            </a:r>
            <a:r>
              <a:rPr sz="2950" spc="-15" dirty="0"/>
              <a:t> </a:t>
            </a:r>
            <a:r>
              <a:rPr sz="2950" dirty="0"/>
              <a:t>The</a:t>
            </a:r>
            <a:r>
              <a:rPr sz="2950" spc="-10" dirty="0"/>
              <a:t> </a:t>
            </a:r>
            <a:r>
              <a:rPr sz="2950" dirty="0"/>
              <a:t>PC</a:t>
            </a:r>
            <a:r>
              <a:rPr sz="2925" baseline="-31339" dirty="0"/>
              <a:t>3</a:t>
            </a:r>
            <a:r>
              <a:rPr sz="2925" spc="307" baseline="-31339" dirty="0"/>
              <a:t> </a:t>
            </a:r>
            <a:r>
              <a:rPr sz="2950" dirty="0"/>
              <a:t>pin</a:t>
            </a:r>
            <a:r>
              <a:rPr sz="2950" spc="-15" dirty="0"/>
              <a:t> </a:t>
            </a:r>
            <a:r>
              <a:rPr sz="2950" dirty="0"/>
              <a:t>is</a:t>
            </a:r>
            <a:r>
              <a:rPr sz="2950" spc="-15" dirty="0"/>
              <a:t> </a:t>
            </a:r>
            <a:r>
              <a:rPr sz="2950" dirty="0"/>
              <a:t>connected</a:t>
            </a:r>
            <a:r>
              <a:rPr sz="2950" spc="-15" dirty="0"/>
              <a:t> </a:t>
            </a:r>
            <a:r>
              <a:rPr sz="2950" spc="-25" dirty="0"/>
              <a:t>to </a:t>
            </a:r>
            <a:r>
              <a:rPr sz="2950" dirty="0"/>
              <a:t>the</a:t>
            </a:r>
            <a:r>
              <a:rPr sz="2950" spc="-30" dirty="0"/>
              <a:t> </a:t>
            </a:r>
            <a:r>
              <a:rPr sz="2950" dirty="0"/>
              <a:t>Start</a:t>
            </a:r>
            <a:r>
              <a:rPr sz="2950" spc="-20" dirty="0"/>
              <a:t> </a:t>
            </a:r>
            <a:r>
              <a:rPr sz="2950" dirty="0"/>
              <a:t>of</a:t>
            </a:r>
            <a:r>
              <a:rPr sz="2950" spc="-15" dirty="0"/>
              <a:t> </a:t>
            </a:r>
            <a:r>
              <a:rPr sz="2950" dirty="0"/>
              <a:t>Conversion</a:t>
            </a:r>
            <a:r>
              <a:rPr sz="2950" spc="-15" dirty="0"/>
              <a:t> </a:t>
            </a:r>
            <a:r>
              <a:rPr sz="2950" dirty="0"/>
              <a:t>(SOC)</a:t>
            </a:r>
            <a:r>
              <a:rPr sz="2950" spc="-15" dirty="0"/>
              <a:t> </a:t>
            </a:r>
            <a:r>
              <a:rPr sz="2950" dirty="0"/>
              <a:t>pin</a:t>
            </a:r>
            <a:r>
              <a:rPr sz="2950" spc="-15" dirty="0"/>
              <a:t> </a:t>
            </a:r>
            <a:r>
              <a:rPr sz="2950" dirty="0"/>
              <a:t>and</a:t>
            </a:r>
            <a:r>
              <a:rPr sz="2950" spc="-15" dirty="0"/>
              <a:t> </a:t>
            </a:r>
            <a:r>
              <a:rPr sz="2950" dirty="0"/>
              <a:t>ALE</a:t>
            </a:r>
            <a:r>
              <a:rPr sz="2950" spc="-15" dirty="0"/>
              <a:t> </a:t>
            </a:r>
            <a:r>
              <a:rPr sz="2950" dirty="0"/>
              <a:t>pin</a:t>
            </a:r>
            <a:r>
              <a:rPr sz="2950" spc="-15" dirty="0"/>
              <a:t> </a:t>
            </a:r>
            <a:r>
              <a:rPr sz="2950" spc="-25" dirty="0"/>
              <a:t>of </a:t>
            </a:r>
            <a:r>
              <a:rPr sz="2950" dirty="0"/>
              <a:t>ADC</a:t>
            </a:r>
            <a:r>
              <a:rPr sz="2950" spc="-10" dirty="0"/>
              <a:t> 0808/0809.</a:t>
            </a:r>
            <a:endParaRPr sz="29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8799" y="81460"/>
            <a:ext cx="7721600" cy="1229360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3148965" marR="5080" indent="-3136900">
              <a:lnSpc>
                <a:spcPts val="4720"/>
              </a:lnSpc>
              <a:spcBef>
                <a:spcPts val="235"/>
              </a:spcBef>
            </a:pPr>
            <a:r>
              <a:rPr sz="3950" dirty="0"/>
              <a:t>Interfacing</a:t>
            </a:r>
            <a:r>
              <a:rPr sz="3950" spc="-30" dirty="0"/>
              <a:t> </a:t>
            </a:r>
            <a:r>
              <a:rPr sz="3950" dirty="0"/>
              <a:t>A/D</a:t>
            </a:r>
            <a:r>
              <a:rPr sz="3950" spc="-30" dirty="0"/>
              <a:t> </a:t>
            </a:r>
            <a:r>
              <a:rPr sz="3950" dirty="0"/>
              <a:t>converter</a:t>
            </a:r>
            <a:r>
              <a:rPr sz="3950" spc="-30" dirty="0"/>
              <a:t> </a:t>
            </a:r>
            <a:r>
              <a:rPr sz="3950" dirty="0"/>
              <a:t>using</a:t>
            </a:r>
            <a:r>
              <a:rPr sz="3950" spc="-30" dirty="0"/>
              <a:t> </a:t>
            </a:r>
            <a:r>
              <a:rPr sz="3950" spc="-20" dirty="0"/>
              <a:t>8255 </a:t>
            </a:r>
            <a:r>
              <a:rPr sz="3950" spc="-10" dirty="0"/>
              <a:t>(Cont.)</a:t>
            </a:r>
            <a:endParaRPr sz="3950"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8594" y="1500171"/>
            <a:ext cx="8195490" cy="4975346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19</a:t>
            </a:fld>
            <a:endParaRPr spc="-25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801" y="213245"/>
            <a:ext cx="8534400" cy="1235595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1434465" marR="5080" indent="-1422400">
              <a:lnSpc>
                <a:spcPts val="4720"/>
              </a:lnSpc>
              <a:spcBef>
                <a:spcPts val="235"/>
              </a:spcBef>
            </a:pPr>
            <a:r>
              <a:rPr sz="3950" spc="-10" dirty="0"/>
              <a:t>General-</a:t>
            </a:r>
            <a:r>
              <a:rPr sz="3950" dirty="0"/>
              <a:t>Purpose</a:t>
            </a:r>
            <a:r>
              <a:rPr sz="3950" spc="10" dirty="0"/>
              <a:t> </a:t>
            </a:r>
            <a:r>
              <a:rPr sz="3950" spc="-10" dirty="0"/>
              <a:t>Programmable </a:t>
            </a:r>
            <a:r>
              <a:rPr sz="3950" dirty="0"/>
              <a:t>Peripheral</a:t>
            </a:r>
            <a:r>
              <a:rPr sz="3950" spc="-60" dirty="0"/>
              <a:t> </a:t>
            </a:r>
            <a:r>
              <a:rPr sz="3950" spc="-10" dirty="0"/>
              <a:t>Devices</a:t>
            </a:r>
            <a:endParaRPr sz="3950" dirty="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591179" y="1538576"/>
            <a:ext cx="7630795" cy="4295775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294005" indent="-281305">
              <a:lnSpc>
                <a:spcPct val="100000"/>
              </a:lnSpc>
              <a:spcBef>
                <a:spcPts val="350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PPI</a:t>
            </a:r>
            <a:r>
              <a:rPr sz="3200" spc="-6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–</a:t>
            </a:r>
            <a:r>
              <a:rPr sz="3200" spc="-6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Programmable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Peripheral</a:t>
            </a:r>
            <a:r>
              <a:rPr sz="3200" spc="-6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Interface</a:t>
            </a:r>
            <a:endParaRPr sz="3200" dirty="0">
              <a:latin typeface="Carlito"/>
              <a:cs typeface="Carlito"/>
            </a:endParaRPr>
          </a:p>
          <a:p>
            <a:pPr marL="294640" marR="112395" indent="-281940">
              <a:lnSpc>
                <a:spcPts val="3479"/>
              </a:lnSpc>
              <a:spcBef>
                <a:spcPts val="665"/>
              </a:spcBef>
              <a:buFont typeface="Arial"/>
              <a:buChar char="•"/>
              <a:tabLst>
                <a:tab pos="294640" algn="l"/>
              </a:tabLst>
            </a:pPr>
            <a:r>
              <a:rPr sz="3200" dirty="0">
                <a:latin typeface="Carlito"/>
                <a:cs typeface="Carlito"/>
              </a:rPr>
              <a:t>It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is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an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port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chip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used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for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interfacing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25" dirty="0">
                <a:latin typeface="Carlito"/>
                <a:cs typeface="Carlito"/>
              </a:rPr>
              <a:t>I/O </a:t>
            </a:r>
            <a:r>
              <a:rPr sz="3200" dirty="0">
                <a:latin typeface="Carlito"/>
                <a:cs typeface="Carlito"/>
              </a:rPr>
              <a:t>devices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with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microprocessor.</a:t>
            </a:r>
            <a:endParaRPr sz="3200" dirty="0">
              <a:latin typeface="Carlito"/>
              <a:cs typeface="Carlito"/>
            </a:endParaRPr>
          </a:p>
          <a:p>
            <a:pPr marL="294640" marR="5080" indent="-281940">
              <a:lnSpc>
                <a:spcPts val="3490"/>
              </a:lnSpc>
              <a:spcBef>
                <a:spcPts val="605"/>
              </a:spcBef>
              <a:buFont typeface="Arial"/>
              <a:buChar char="•"/>
              <a:tabLst>
                <a:tab pos="294640" algn="l"/>
              </a:tabLst>
            </a:pPr>
            <a:r>
              <a:rPr sz="3200" dirty="0">
                <a:latin typeface="Carlito"/>
                <a:cs typeface="Carlito"/>
              </a:rPr>
              <a:t>Very</a:t>
            </a:r>
            <a:r>
              <a:rPr sz="3200" spc="-10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commonly</a:t>
            </a:r>
            <a:r>
              <a:rPr sz="3200" spc="-10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used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programmable</a:t>
            </a:r>
            <a:r>
              <a:rPr sz="3200" spc="-10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devices </a:t>
            </a:r>
            <a:r>
              <a:rPr sz="3200" dirty="0">
                <a:latin typeface="Carlito"/>
                <a:cs typeface="Carlito"/>
              </a:rPr>
              <a:t>from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Intel</a:t>
            </a:r>
            <a:r>
              <a:rPr sz="3200" spc="-9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family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are:</a:t>
            </a:r>
            <a:endParaRPr sz="3200" dirty="0">
              <a:latin typeface="Carlito"/>
              <a:cs typeface="Carlito"/>
            </a:endParaRPr>
          </a:p>
          <a:p>
            <a:pPr marL="693420" lvl="1" indent="-304800">
              <a:lnSpc>
                <a:spcPct val="100000"/>
              </a:lnSpc>
              <a:spcBef>
                <a:spcPts val="165"/>
              </a:spcBef>
              <a:buFont typeface="Arial"/>
              <a:buChar char="–"/>
              <a:tabLst>
                <a:tab pos="693420" algn="l"/>
              </a:tabLst>
            </a:pPr>
            <a:r>
              <a:rPr sz="2800" dirty="0">
                <a:latin typeface="Carlito"/>
                <a:cs typeface="Carlito"/>
              </a:rPr>
              <a:t>The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8255A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peripheral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spc="-10" dirty="0">
                <a:latin typeface="Carlito"/>
                <a:cs typeface="Carlito"/>
              </a:rPr>
              <a:t>interface.</a:t>
            </a:r>
            <a:endParaRPr sz="2800" dirty="0">
              <a:latin typeface="Carlito"/>
              <a:cs typeface="Carlito"/>
            </a:endParaRPr>
          </a:p>
          <a:p>
            <a:pPr marL="693420" lvl="1" indent="-304800">
              <a:lnSpc>
                <a:spcPct val="100000"/>
              </a:lnSpc>
              <a:spcBef>
                <a:spcPts val="240"/>
              </a:spcBef>
              <a:buFont typeface="Arial"/>
              <a:buChar char="–"/>
              <a:tabLst>
                <a:tab pos="693420" algn="l"/>
              </a:tabLst>
            </a:pPr>
            <a:r>
              <a:rPr sz="2800" dirty="0">
                <a:latin typeface="Carlito"/>
                <a:cs typeface="Carlito"/>
              </a:rPr>
              <a:t>The</a:t>
            </a:r>
            <a:r>
              <a:rPr sz="2800" spc="-4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8254</a:t>
            </a:r>
            <a:r>
              <a:rPr sz="2800" spc="-4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Interval</a:t>
            </a:r>
            <a:r>
              <a:rPr sz="2800" spc="-45" dirty="0">
                <a:latin typeface="Carlito"/>
                <a:cs typeface="Carlito"/>
              </a:rPr>
              <a:t> </a:t>
            </a:r>
            <a:r>
              <a:rPr sz="2800" spc="-10" dirty="0">
                <a:latin typeface="Carlito"/>
                <a:cs typeface="Carlito"/>
              </a:rPr>
              <a:t>Timer.</a:t>
            </a:r>
            <a:endParaRPr sz="2800" dirty="0">
              <a:latin typeface="Carlito"/>
              <a:cs typeface="Carlito"/>
            </a:endParaRPr>
          </a:p>
          <a:p>
            <a:pPr marL="693420" lvl="1" indent="-304800">
              <a:lnSpc>
                <a:spcPct val="100000"/>
              </a:lnSpc>
              <a:spcBef>
                <a:spcPts val="240"/>
              </a:spcBef>
              <a:buFont typeface="Arial"/>
              <a:buChar char="–"/>
              <a:tabLst>
                <a:tab pos="693420" algn="l"/>
              </a:tabLst>
            </a:pPr>
            <a:r>
              <a:rPr sz="2800" dirty="0">
                <a:latin typeface="Carlito"/>
                <a:cs typeface="Carlito"/>
              </a:rPr>
              <a:t>The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8294A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Interrupt</a:t>
            </a:r>
            <a:r>
              <a:rPr sz="2800" spc="-50" dirty="0">
                <a:latin typeface="Carlito"/>
                <a:cs typeface="Carlito"/>
              </a:rPr>
              <a:t> </a:t>
            </a:r>
            <a:r>
              <a:rPr sz="2800" spc="-10" dirty="0">
                <a:latin typeface="Carlito"/>
                <a:cs typeface="Carlito"/>
              </a:rPr>
              <a:t>Controller.</a:t>
            </a:r>
            <a:endParaRPr sz="2800" dirty="0">
              <a:latin typeface="Carlito"/>
              <a:cs typeface="Carlito"/>
            </a:endParaRPr>
          </a:p>
          <a:p>
            <a:pPr marL="693420" lvl="1" indent="-304800">
              <a:lnSpc>
                <a:spcPct val="100000"/>
              </a:lnSpc>
              <a:spcBef>
                <a:spcPts val="240"/>
              </a:spcBef>
              <a:buFont typeface="Arial"/>
              <a:buChar char="–"/>
              <a:tabLst>
                <a:tab pos="693420" algn="l"/>
              </a:tabLst>
            </a:pPr>
            <a:r>
              <a:rPr sz="2800" dirty="0">
                <a:latin typeface="Carlito"/>
                <a:cs typeface="Carlito"/>
              </a:rPr>
              <a:t>The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8237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DMA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spc="-10" dirty="0">
                <a:latin typeface="Carlito"/>
                <a:cs typeface="Carlito"/>
              </a:rPr>
              <a:t>controller.</a:t>
            </a:r>
            <a:endParaRPr sz="2800" dirty="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20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86620" y="204913"/>
            <a:ext cx="8130401" cy="122982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18440">
              <a:lnSpc>
                <a:spcPct val="100000"/>
              </a:lnSpc>
              <a:spcBef>
                <a:spcPts val="110"/>
              </a:spcBef>
            </a:pPr>
            <a:r>
              <a:rPr sz="3950" dirty="0"/>
              <a:t>8253</a:t>
            </a:r>
            <a:r>
              <a:rPr sz="3950" spc="-50" dirty="0"/>
              <a:t> </a:t>
            </a:r>
            <a:r>
              <a:rPr sz="3950" dirty="0"/>
              <a:t>Programmable</a:t>
            </a:r>
            <a:r>
              <a:rPr sz="3950" spc="-40" dirty="0"/>
              <a:t> </a:t>
            </a:r>
            <a:r>
              <a:rPr sz="3950" dirty="0"/>
              <a:t>Interval</a:t>
            </a:r>
            <a:r>
              <a:rPr sz="3950" spc="-35" dirty="0"/>
              <a:t> </a:t>
            </a:r>
            <a:r>
              <a:rPr sz="3950" spc="-10" dirty="0"/>
              <a:t>Timer</a:t>
            </a:r>
            <a:endParaRPr sz="3950" dirty="0"/>
          </a:p>
        </p:txBody>
      </p:sp>
      <p:sp>
        <p:nvSpPr>
          <p:cNvPr id="3" name="object 3"/>
          <p:cNvSpPr txBox="1"/>
          <p:nvPr/>
        </p:nvSpPr>
        <p:spPr>
          <a:xfrm>
            <a:off x="586620" y="1455839"/>
            <a:ext cx="7663180" cy="4324985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299085" marR="5080" indent="-287020">
              <a:lnSpc>
                <a:spcPts val="2850"/>
              </a:lnSpc>
              <a:spcBef>
                <a:spcPts val="780"/>
              </a:spcBef>
              <a:buFont typeface="Arial"/>
              <a:buChar char="•"/>
              <a:tabLst>
                <a:tab pos="299085" algn="l"/>
              </a:tabLst>
            </a:pPr>
            <a:r>
              <a:rPr sz="2950" dirty="0">
                <a:latin typeface="Carlito"/>
                <a:cs typeface="Carlito"/>
              </a:rPr>
              <a:t>The</a:t>
            </a:r>
            <a:r>
              <a:rPr sz="2950" spc="-3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Intel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8253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is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Programmable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Interval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Timers </a:t>
            </a:r>
            <a:r>
              <a:rPr sz="2950" dirty="0">
                <a:latin typeface="Carlito"/>
                <a:cs typeface="Carlito"/>
              </a:rPr>
              <a:t>(PTIs)</a:t>
            </a:r>
            <a:r>
              <a:rPr sz="2950" spc="-3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designed</a:t>
            </a:r>
            <a:r>
              <a:rPr sz="2950" spc="-3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for</a:t>
            </a:r>
            <a:r>
              <a:rPr sz="2950" spc="-3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microprocessors</a:t>
            </a:r>
            <a:r>
              <a:rPr sz="2950" spc="-3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to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perform </a:t>
            </a:r>
            <a:r>
              <a:rPr sz="2950" dirty="0">
                <a:latin typeface="Carlito"/>
                <a:cs typeface="Carlito"/>
              </a:rPr>
              <a:t>timing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and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counting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functions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using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three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16-</a:t>
            </a:r>
            <a:r>
              <a:rPr sz="2950" spc="-25" dirty="0">
                <a:latin typeface="Carlito"/>
                <a:cs typeface="Carlito"/>
              </a:rPr>
              <a:t>bit </a:t>
            </a:r>
            <a:r>
              <a:rPr sz="2950" spc="-10" dirty="0">
                <a:latin typeface="Carlito"/>
                <a:cs typeface="Carlito"/>
              </a:rPr>
              <a:t>registers.</a:t>
            </a:r>
            <a:endParaRPr sz="2950">
              <a:latin typeface="Carlito"/>
              <a:cs typeface="Carlito"/>
            </a:endParaRPr>
          </a:p>
          <a:p>
            <a:pPr marL="299085" marR="83185" indent="-287020">
              <a:lnSpc>
                <a:spcPts val="2860"/>
              </a:lnSpc>
              <a:spcBef>
                <a:spcPts val="580"/>
              </a:spcBef>
              <a:buFont typeface="Arial"/>
              <a:buChar char="•"/>
              <a:tabLst>
                <a:tab pos="299085" algn="l"/>
              </a:tabLst>
            </a:pPr>
            <a:r>
              <a:rPr sz="2950" dirty="0">
                <a:latin typeface="Carlito"/>
                <a:cs typeface="Carlito"/>
              </a:rPr>
              <a:t>Each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counter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has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2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input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pins,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i.e.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Clock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&amp;</a:t>
            </a:r>
            <a:r>
              <a:rPr sz="2950" spc="-10" dirty="0">
                <a:latin typeface="Carlito"/>
                <a:cs typeface="Carlito"/>
              </a:rPr>
              <a:t> Gate, </a:t>
            </a:r>
            <a:r>
              <a:rPr sz="2950" dirty="0">
                <a:latin typeface="Carlito"/>
                <a:cs typeface="Carlito"/>
              </a:rPr>
              <a:t>and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1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pin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for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“OUT”</a:t>
            </a:r>
            <a:r>
              <a:rPr sz="2950" spc="-10" dirty="0">
                <a:latin typeface="Carlito"/>
                <a:cs typeface="Carlito"/>
              </a:rPr>
              <a:t> output.</a:t>
            </a:r>
            <a:endParaRPr sz="2950">
              <a:latin typeface="Carlito"/>
              <a:cs typeface="Carlito"/>
            </a:endParaRPr>
          </a:p>
          <a:p>
            <a:pPr marL="299085" marR="14604" indent="-287020">
              <a:lnSpc>
                <a:spcPts val="2860"/>
              </a:lnSpc>
              <a:spcBef>
                <a:spcPts val="580"/>
              </a:spcBef>
              <a:buFont typeface="Arial"/>
              <a:buChar char="•"/>
              <a:tabLst>
                <a:tab pos="299085" algn="l"/>
              </a:tabLst>
            </a:pPr>
            <a:r>
              <a:rPr sz="2950" dirty="0">
                <a:latin typeface="Carlito"/>
                <a:cs typeface="Carlito"/>
              </a:rPr>
              <a:t>To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operate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a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counter,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a</a:t>
            </a:r>
            <a:r>
              <a:rPr sz="2950" spc="-10" dirty="0">
                <a:latin typeface="Carlito"/>
                <a:cs typeface="Carlito"/>
              </a:rPr>
              <a:t> 16-</a:t>
            </a:r>
            <a:r>
              <a:rPr sz="2950" dirty="0">
                <a:latin typeface="Carlito"/>
                <a:cs typeface="Carlito"/>
              </a:rPr>
              <a:t>bit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count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is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loaded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spc="-25" dirty="0">
                <a:latin typeface="Carlito"/>
                <a:cs typeface="Carlito"/>
              </a:rPr>
              <a:t>in </a:t>
            </a:r>
            <a:r>
              <a:rPr sz="2950" dirty="0">
                <a:latin typeface="Carlito"/>
                <a:cs typeface="Carlito"/>
              </a:rPr>
              <a:t>its</a:t>
            </a:r>
            <a:r>
              <a:rPr sz="2950" spc="-10" dirty="0">
                <a:latin typeface="Carlito"/>
                <a:cs typeface="Carlito"/>
              </a:rPr>
              <a:t> register.</a:t>
            </a:r>
            <a:endParaRPr sz="2950">
              <a:latin typeface="Carlito"/>
              <a:cs typeface="Carlito"/>
            </a:endParaRPr>
          </a:p>
          <a:p>
            <a:pPr marL="299085" marR="107314" indent="-287020" algn="just">
              <a:lnSpc>
                <a:spcPct val="80600"/>
              </a:lnSpc>
              <a:spcBef>
                <a:spcPts val="605"/>
              </a:spcBef>
              <a:buFont typeface="Arial"/>
              <a:buChar char="•"/>
              <a:tabLst>
                <a:tab pos="299085" algn="l"/>
              </a:tabLst>
            </a:pPr>
            <a:r>
              <a:rPr sz="2950" dirty="0">
                <a:latin typeface="Carlito"/>
                <a:cs typeface="Carlito"/>
              </a:rPr>
              <a:t>On</a:t>
            </a:r>
            <a:r>
              <a:rPr sz="2950" spc="-3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command,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begins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to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decrement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the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count </a:t>
            </a:r>
            <a:r>
              <a:rPr sz="2950" dirty="0">
                <a:latin typeface="Carlito"/>
                <a:cs typeface="Carlito"/>
              </a:rPr>
              <a:t>until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reaches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0,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then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generates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a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pulse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spc="-20" dirty="0">
                <a:latin typeface="Carlito"/>
                <a:cs typeface="Carlito"/>
              </a:rPr>
              <a:t>that </a:t>
            </a:r>
            <a:r>
              <a:rPr sz="2950" dirty="0">
                <a:latin typeface="Carlito"/>
                <a:cs typeface="Carlito"/>
              </a:rPr>
              <a:t>can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be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used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to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interrupt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the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spc="-20" dirty="0">
                <a:latin typeface="Carlito"/>
                <a:cs typeface="Carlito"/>
              </a:rPr>
              <a:t>CPU.</a:t>
            </a:r>
            <a:endParaRPr sz="295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5027" y="857248"/>
            <a:ext cx="6082538" cy="496615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21</a:t>
            </a:fld>
            <a:endParaRPr spc="-25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5835" y="723898"/>
            <a:ext cx="6857986" cy="541971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22</a:t>
            </a:fld>
            <a:endParaRPr spc="-25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23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53351" y="328479"/>
            <a:ext cx="6828155" cy="136271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2272665" marR="5080" indent="-2260600">
              <a:lnSpc>
                <a:spcPts val="5250"/>
              </a:lnSpc>
              <a:spcBef>
                <a:spcPts val="229"/>
              </a:spcBef>
            </a:pPr>
            <a:r>
              <a:rPr b="0" dirty="0">
                <a:latin typeface="Carlito"/>
                <a:cs typeface="Carlito"/>
              </a:rPr>
              <a:t>8259</a:t>
            </a:r>
            <a:r>
              <a:rPr b="0" spc="-114" dirty="0">
                <a:latin typeface="Carlito"/>
                <a:cs typeface="Carlito"/>
              </a:rPr>
              <a:t> </a:t>
            </a:r>
            <a:r>
              <a:rPr b="0" spc="-10" dirty="0">
                <a:latin typeface="Carlito"/>
                <a:cs typeface="Carlito"/>
              </a:rPr>
              <a:t>Programmable</a:t>
            </a:r>
            <a:r>
              <a:rPr b="0" spc="-114" dirty="0">
                <a:latin typeface="Carlito"/>
                <a:cs typeface="Carlito"/>
              </a:rPr>
              <a:t> </a:t>
            </a:r>
            <a:r>
              <a:rPr b="0" spc="-10" dirty="0">
                <a:latin typeface="Carlito"/>
                <a:cs typeface="Carlito"/>
              </a:rPr>
              <a:t>Interrupt Controller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1179" y="2269764"/>
            <a:ext cx="8006080" cy="14846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294640" marR="5080" indent="-281940">
              <a:lnSpc>
                <a:spcPts val="3820"/>
              </a:lnSpc>
              <a:spcBef>
                <a:spcPts val="229"/>
              </a:spcBef>
              <a:buFont typeface="Arial"/>
              <a:buChar char="•"/>
              <a:tabLst>
                <a:tab pos="294640" algn="l"/>
              </a:tabLst>
            </a:pPr>
            <a:r>
              <a:rPr sz="3200" dirty="0">
                <a:latin typeface="Carlito"/>
                <a:cs typeface="Carlito"/>
              </a:rPr>
              <a:t>The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8259A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is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programmable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interrupt </a:t>
            </a:r>
            <a:r>
              <a:rPr sz="3200" dirty="0">
                <a:latin typeface="Carlito"/>
                <a:cs typeface="Carlito"/>
              </a:rPr>
              <a:t>controller</a:t>
            </a:r>
            <a:r>
              <a:rPr sz="3200" spc="-11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specially</a:t>
            </a:r>
            <a:r>
              <a:rPr sz="3200" spc="-11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designed</a:t>
            </a:r>
            <a:r>
              <a:rPr sz="3200" spc="-11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to</a:t>
            </a:r>
            <a:r>
              <a:rPr sz="3200" spc="-11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work</a:t>
            </a:r>
            <a:r>
              <a:rPr sz="3200" spc="-110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with</a:t>
            </a:r>
            <a:r>
              <a:rPr sz="3200" spc="80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Intel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microprocessor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8080,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8085A,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8086,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8088.</a:t>
            </a:r>
            <a:endParaRPr sz="32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4993" y="609598"/>
            <a:ext cx="5337254" cy="571498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24</a:t>
            </a:fld>
            <a:endParaRPr spc="-25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25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67815">
              <a:lnSpc>
                <a:spcPct val="100000"/>
              </a:lnSpc>
              <a:spcBef>
                <a:spcPts val="100"/>
              </a:spcBef>
            </a:pPr>
            <a:r>
              <a:rPr b="0" dirty="0">
                <a:latin typeface="Carlito"/>
                <a:cs typeface="Carlito"/>
              </a:rPr>
              <a:t>Modes</a:t>
            </a:r>
            <a:r>
              <a:rPr b="0" spc="-65" dirty="0">
                <a:latin typeface="Carlito"/>
                <a:cs typeface="Carlito"/>
              </a:rPr>
              <a:t> </a:t>
            </a:r>
            <a:r>
              <a:rPr b="0" dirty="0">
                <a:latin typeface="Carlito"/>
                <a:cs typeface="Carlito"/>
              </a:rPr>
              <a:t>of</a:t>
            </a:r>
            <a:r>
              <a:rPr b="0" spc="-60" dirty="0">
                <a:latin typeface="Carlito"/>
                <a:cs typeface="Carlito"/>
              </a:rPr>
              <a:t> </a:t>
            </a:r>
            <a:r>
              <a:rPr b="0" dirty="0">
                <a:latin typeface="Carlito"/>
                <a:cs typeface="Carlito"/>
              </a:rPr>
              <a:t>8259A</a:t>
            </a:r>
            <a:r>
              <a:rPr b="0" spc="-60" dirty="0">
                <a:latin typeface="Carlito"/>
                <a:cs typeface="Carlito"/>
              </a:rPr>
              <a:t> </a:t>
            </a:r>
            <a:r>
              <a:rPr b="0" spc="-25" dirty="0">
                <a:latin typeface="Carlito"/>
                <a:cs typeface="Carlito"/>
              </a:rPr>
              <a:t>PIC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1179" y="1529968"/>
            <a:ext cx="4634865" cy="4017010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294005" indent="-281305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Fully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Nested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mode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25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Special</a:t>
            </a:r>
            <a:r>
              <a:rPr sz="3200" spc="-8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Fully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Nested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mode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94005" algn="l"/>
              </a:tabLst>
            </a:pPr>
            <a:r>
              <a:rPr sz="3200" spc="-10" dirty="0">
                <a:latin typeface="Carlito"/>
                <a:cs typeface="Carlito"/>
              </a:rPr>
              <a:t>Nonspecific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Rotating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Specific</a:t>
            </a:r>
            <a:r>
              <a:rPr sz="3200" spc="-14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Rotating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Special</a:t>
            </a:r>
            <a:r>
              <a:rPr sz="3200" spc="-130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Mask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94005" algn="l"/>
              </a:tabLst>
            </a:pPr>
            <a:r>
              <a:rPr sz="3200" spc="-10" dirty="0">
                <a:latin typeface="Carlito"/>
                <a:cs typeface="Carlito"/>
              </a:rPr>
              <a:t>Polling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Fixed</a:t>
            </a:r>
            <a:r>
              <a:rPr sz="3200" spc="-114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priority</a:t>
            </a:r>
            <a:r>
              <a:rPr sz="3200" spc="-114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mode</a:t>
            </a:r>
            <a:endParaRPr sz="32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26</a:t>
            </a:fld>
            <a:endParaRPr spc="-25" dirty="0"/>
          </a:p>
        </p:txBody>
      </p:sp>
      <p:sp>
        <p:nvSpPr>
          <p:cNvPr id="2" name="object 2"/>
          <p:cNvSpPr txBox="1"/>
          <p:nvPr/>
        </p:nvSpPr>
        <p:spPr>
          <a:xfrm>
            <a:off x="586620" y="384270"/>
            <a:ext cx="7948295" cy="52793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99720" indent="-287020">
              <a:lnSpc>
                <a:spcPts val="3510"/>
              </a:lnSpc>
              <a:spcBef>
                <a:spcPts val="110"/>
              </a:spcBef>
              <a:buFont typeface="Arial"/>
              <a:buChar char="•"/>
              <a:tabLst>
                <a:tab pos="299720" algn="l"/>
              </a:tabLst>
            </a:pPr>
            <a:r>
              <a:rPr sz="2950" dirty="0">
                <a:latin typeface="Carlito"/>
                <a:cs typeface="Carlito"/>
              </a:rPr>
              <a:t>Fully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nested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mode:</a:t>
            </a:r>
            <a:endParaRPr sz="2950">
              <a:latin typeface="Carlito"/>
              <a:cs typeface="Carlito"/>
            </a:endParaRPr>
          </a:p>
          <a:p>
            <a:pPr marL="699135" marR="737235" lvl="1" indent="-304800">
              <a:lnSpc>
                <a:spcPts val="2480"/>
              </a:lnSpc>
              <a:spcBef>
                <a:spcPts val="535"/>
              </a:spcBef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This</a:t>
            </a:r>
            <a:r>
              <a:rPr sz="2550" spc="2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is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general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purpose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mode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where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all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IR’s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spc="-25" dirty="0">
                <a:latin typeface="Carlito"/>
                <a:cs typeface="Carlito"/>
              </a:rPr>
              <a:t>are </a:t>
            </a:r>
            <a:r>
              <a:rPr sz="2550" dirty="0">
                <a:latin typeface="Carlito"/>
                <a:cs typeface="Carlito"/>
              </a:rPr>
              <a:t>arranged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in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highest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to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lowest.</a:t>
            </a:r>
            <a:endParaRPr sz="2550">
              <a:latin typeface="Carlito"/>
              <a:cs typeface="Carlito"/>
            </a:endParaRPr>
          </a:p>
          <a:p>
            <a:pPr marL="699135" lvl="1" indent="-304165">
              <a:lnSpc>
                <a:spcPts val="2960"/>
              </a:lnSpc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IR0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highest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and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IR7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lowest.</a:t>
            </a:r>
            <a:endParaRPr sz="2550">
              <a:latin typeface="Carlito"/>
              <a:cs typeface="Carlito"/>
            </a:endParaRPr>
          </a:p>
          <a:p>
            <a:pPr marL="299720" indent="-287020">
              <a:lnSpc>
                <a:spcPts val="3465"/>
              </a:lnSpc>
              <a:buFont typeface="Arial"/>
              <a:buChar char="•"/>
              <a:tabLst>
                <a:tab pos="299720" algn="l"/>
              </a:tabLst>
            </a:pPr>
            <a:r>
              <a:rPr sz="2950" dirty="0">
                <a:latin typeface="Carlito"/>
                <a:cs typeface="Carlito"/>
              </a:rPr>
              <a:t>Special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Fully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Nested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Mode:</a:t>
            </a:r>
            <a:endParaRPr sz="2950">
              <a:latin typeface="Carlito"/>
              <a:cs typeface="Carlito"/>
            </a:endParaRPr>
          </a:p>
          <a:p>
            <a:pPr marL="699135" lvl="1" indent="-304165">
              <a:lnSpc>
                <a:spcPts val="3005"/>
              </a:lnSpc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Used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in</a:t>
            </a:r>
            <a:r>
              <a:rPr sz="2550" spc="5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more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complicated</a:t>
            </a:r>
            <a:r>
              <a:rPr sz="2550" spc="50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systems.</a:t>
            </a:r>
            <a:endParaRPr sz="2550">
              <a:latin typeface="Carlito"/>
              <a:cs typeface="Carlito"/>
            </a:endParaRPr>
          </a:p>
          <a:p>
            <a:pPr marL="699135" lvl="1" indent="-304165">
              <a:lnSpc>
                <a:spcPts val="3000"/>
              </a:lnSpc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Similar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to,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normal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nested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mode.</a:t>
            </a:r>
            <a:endParaRPr sz="2550">
              <a:latin typeface="Carlito"/>
              <a:cs typeface="Carlito"/>
            </a:endParaRPr>
          </a:p>
          <a:p>
            <a:pPr marL="699135" marR="346075" lvl="1" indent="-304800">
              <a:lnSpc>
                <a:spcPct val="81000"/>
              </a:lnSpc>
              <a:spcBef>
                <a:spcPts val="555"/>
              </a:spcBef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When</a:t>
            </a:r>
            <a:r>
              <a:rPr sz="2550" spc="3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an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interrupt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request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from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certain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slave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is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spc="-25" dirty="0">
                <a:latin typeface="Carlito"/>
                <a:cs typeface="Carlito"/>
              </a:rPr>
              <a:t>in </a:t>
            </a:r>
            <a:r>
              <a:rPr sz="2550" dirty="0">
                <a:latin typeface="Carlito"/>
                <a:cs typeface="Carlito"/>
              </a:rPr>
              <a:t>service,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this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slave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can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further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send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requests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to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spc="-25" dirty="0">
                <a:latin typeface="Carlito"/>
                <a:cs typeface="Carlito"/>
              </a:rPr>
              <a:t>the </a:t>
            </a:r>
            <a:r>
              <a:rPr sz="2550" spc="-10" dirty="0">
                <a:latin typeface="Carlito"/>
                <a:cs typeface="Carlito"/>
              </a:rPr>
              <a:t>master.</a:t>
            </a:r>
            <a:endParaRPr sz="2550">
              <a:latin typeface="Carlito"/>
              <a:cs typeface="Carlito"/>
            </a:endParaRPr>
          </a:p>
          <a:p>
            <a:pPr marL="699135" lvl="1" indent="-304165">
              <a:lnSpc>
                <a:spcPts val="2940"/>
              </a:lnSpc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The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master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interrupts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the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CPU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only.</a:t>
            </a:r>
            <a:endParaRPr sz="2550">
              <a:latin typeface="Carlito"/>
              <a:cs typeface="Carlito"/>
            </a:endParaRPr>
          </a:p>
          <a:p>
            <a:pPr marL="299720" indent="-287020">
              <a:lnSpc>
                <a:spcPts val="3465"/>
              </a:lnSpc>
              <a:buFont typeface="Arial"/>
              <a:buChar char="•"/>
              <a:tabLst>
                <a:tab pos="299720" algn="l"/>
              </a:tabLst>
            </a:pPr>
            <a:r>
              <a:rPr sz="2950" dirty="0">
                <a:latin typeface="Carlito"/>
                <a:cs typeface="Carlito"/>
              </a:rPr>
              <a:t>Automatic</a:t>
            </a:r>
            <a:r>
              <a:rPr sz="2950" spc="-4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Rotation</a:t>
            </a:r>
            <a:r>
              <a:rPr sz="2950" spc="-35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Mode:</a:t>
            </a:r>
            <a:endParaRPr sz="2950">
              <a:latin typeface="Carlito"/>
              <a:cs typeface="Carlito"/>
            </a:endParaRPr>
          </a:p>
          <a:p>
            <a:pPr marL="699135" marR="5080" lvl="1" indent="-304800">
              <a:lnSpc>
                <a:spcPts val="2480"/>
              </a:lnSpc>
              <a:spcBef>
                <a:spcPts val="540"/>
              </a:spcBef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In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this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mode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device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after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being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serviced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receives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spc="-25" dirty="0">
                <a:latin typeface="Carlito"/>
                <a:cs typeface="Carlito"/>
              </a:rPr>
              <a:t>the </a:t>
            </a:r>
            <a:r>
              <a:rPr sz="2550" dirty="0">
                <a:latin typeface="Carlito"/>
                <a:cs typeface="Carlito"/>
              </a:rPr>
              <a:t>lowest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priority.</a:t>
            </a:r>
            <a:endParaRPr sz="255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27</a:t>
            </a:fld>
            <a:endParaRPr spc="-25" dirty="0"/>
          </a:p>
        </p:txBody>
      </p:sp>
      <p:sp>
        <p:nvSpPr>
          <p:cNvPr id="2" name="object 2"/>
          <p:cNvSpPr txBox="1"/>
          <p:nvPr/>
        </p:nvSpPr>
        <p:spPr>
          <a:xfrm>
            <a:off x="587336" y="145905"/>
            <a:ext cx="7836534" cy="6360160"/>
          </a:xfrm>
          <a:prstGeom prst="rect">
            <a:avLst/>
          </a:prstGeom>
        </p:spPr>
        <p:txBody>
          <a:bodyPr vert="horz" wrap="square" lIns="0" tIns="90805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715"/>
              </a:spcBef>
              <a:buFont typeface="Arial"/>
              <a:buChar char="•"/>
              <a:tabLst>
                <a:tab pos="298450" algn="l"/>
              </a:tabLst>
            </a:pPr>
            <a:r>
              <a:rPr sz="3000" dirty="0">
                <a:latin typeface="Carlito"/>
                <a:cs typeface="Carlito"/>
              </a:rPr>
              <a:t>Specific</a:t>
            </a:r>
            <a:r>
              <a:rPr sz="3000" spc="-40" dirty="0">
                <a:latin typeface="Carlito"/>
                <a:cs typeface="Carlito"/>
              </a:rPr>
              <a:t> </a:t>
            </a:r>
            <a:r>
              <a:rPr sz="3000" dirty="0">
                <a:latin typeface="Carlito"/>
                <a:cs typeface="Carlito"/>
              </a:rPr>
              <a:t>Rotation</a:t>
            </a:r>
            <a:r>
              <a:rPr sz="3000" spc="-40" dirty="0">
                <a:latin typeface="Carlito"/>
                <a:cs typeface="Carlito"/>
              </a:rPr>
              <a:t> </a:t>
            </a:r>
            <a:r>
              <a:rPr sz="3000" spc="-20" dirty="0">
                <a:latin typeface="Carlito"/>
                <a:cs typeface="Carlito"/>
              </a:rPr>
              <a:t>Mode:</a:t>
            </a:r>
            <a:endParaRPr sz="3000">
              <a:latin typeface="Carlito"/>
              <a:cs typeface="Carlito"/>
            </a:endParaRPr>
          </a:p>
          <a:p>
            <a:pPr marL="698500" marR="210185" lvl="1" indent="-304800">
              <a:lnSpc>
                <a:spcPct val="101099"/>
              </a:lnSpc>
              <a:spcBef>
                <a:spcPts val="505"/>
              </a:spcBef>
              <a:buFont typeface="Arial"/>
              <a:buChar char="–"/>
              <a:tabLst>
                <a:tab pos="698500" algn="l"/>
              </a:tabLst>
            </a:pPr>
            <a:r>
              <a:rPr sz="2600" dirty="0">
                <a:latin typeface="Carlito"/>
                <a:cs typeface="Carlito"/>
              </a:rPr>
              <a:t>In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this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user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can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select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any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IR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for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lowest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priority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spc="-20" dirty="0">
                <a:latin typeface="Carlito"/>
                <a:cs typeface="Carlito"/>
              </a:rPr>
              <a:t>thus </a:t>
            </a:r>
            <a:r>
              <a:rPr sz="2600" dirty="0">
                <a:latin typeface="Carlito"/>
                <a:cs typeface="Carlito"/>
              </a:rPr>
              <a:t>fixing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all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priorities.</a:t>
            </a:r>
            <a:endParaRPr sz="2600">
              <a:latin typeface="Carlito"/>
              <a:cs typeface="Carlito"/>
            </a:endParaRPr>
          </a:p>
          <a:p>
            <a:pPr marL="298450" indent="-285750">
              <a:lnSpc>
                <a:spcPct val="100000"/>
              </a:lnSpc>
              <a:spcBef>
                <a:spcPts val="615"/>
              </a:spcBef>
              <a:buFont typeface="Arial"/>
              <a:buChar char="•"/>
              <a:tabLst>
                <a:tab pos="298450" algn="l"/>
              </a:tabLst>
            </a:pPr>
            <a:r>
              <a:rPr sz="3000" dirty="0">
                <a:latin typeface="Carlito"/>
                <a:cs typeface="Carlito"/>
              </a:rPr>
              <a:t>Special</a:t>
            </a:r>
            <a:r>
              <a:rPr sz="3000" spc="-30" dirty="0">
                <a:latin typeface="Carlito"/>
                <a:cs typeface="Carlito"/>
              </a:rPr>
              <a:t> </a:t>
            </a:r>
            <a:r>
              <a:rPr sz="3000" dirty="0">
                <a:latin typeface="Carlito"/>
                <a:cs typeface="Carlito"/>
              </a:rPr>
              <a:t>Mask</a:t>
            </a:r>
            <a:r>
              <a:rPr sz="3000" spc="-25" dirty="0">
                <a:latin typeface="Carlito"/>
                <a:cs typeface="Carlito"/>
              </a:rPr>
              <a:t> </a:t>
            </a:r>
            <a:r>
              <a:rPr sz="3000" spc="-20" dirty="0">
                <a:latin typeface="Carlito"/>
                <a:cs typeface="Carlito"/>
              </a:rPr>
              <a:t>Mode</a:t>
            </a:r>
            <a:endParaRPr sz="3000">
              <a:latin typeface="Carlito"/>
              <a:cs typeface="Carlito"/>
            </a:endParaRPr>
          </a:p>
          <a:p>
            <a:pPr marL="698500" marR="413384" lvl="1" indent="-304800">
              <a:lnSpc>
                <a:spcPct val="101000"/>
              </a:lnSpc>
              <a:spcBef>
                <a:spcPts val="500"/>
              </a:spcBef>
              <a:buFont typeface="Arial"/>
              <a:buChar char="–"/>
              <a:tabLst>
                <a:tab pos="698500" algn="l"/>
              </a:tabLst>
            </a:pPr>
            <a:r>
              <a:rPr sz="2600" dirty="0">
                <a:latin typeface="Carlito"/>
                <a:cs typeface="Carlito"/>
              </a:rPr>
              <a:t>When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mask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bit</a:t>
            </a:r>
            <a:r>
              <a:rPr sz="2600" spc="-3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is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set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OCW,</a:t>
            </a:r>
            <a:r>
              <a:rPr sz="2600" spc="-3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it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inhibits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further interrupts</a:t>
            </a:r>
            <a:r>
              <a:rPr sz="2600" spc="-5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at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that</a:t>
            </a:r>
            <a:r>
              <a:rPr sz="2600" spc="-5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level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and</a:t>
            </a:r>
            <a:r>
              <a:rPr sz="2600" spc="-5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enables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interrupt</a:t>
            </a:r>
            <a:r>
              <a:rPr sz="2600" spc="-55" dirty="0">
                <a:latin typeface="Carlito"/>
                <a:cs typeface="Carlito"/>
              </a:rPr>
              <a:t> </a:t>
            </a:r>
            <a:r>
              <a:rPr sz="2600" spc="-20" dirty="0">
                <a:latin typeface="Carlito"/>
                <a:cs typeface="Carlito"/>
              </a:rPr>
              <a:t>from </a:t>
            </a:r>
            <a:r>
              <a:rPr sz="2600" dirty="0">
                <a:latin typeface="Carlito"/>
                <a:cs typeface="Carlito"/>
              </a:rPr>
              <a:t>other</a:t>
            </a:r>
            <a:r>
              <a:rPr sz="2600" spc="-6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levels,</a:t>
            </a:r>
            <a:r>
              <a:rPr sz="2600" spc="-6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which</a:t>
            </a:r>
            <a:r>
              <a:rPr sz="2600" spc="-6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are</a:t>
            </a:r>
            <a:r>
              <a:rPr sz="2600" spc="-6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not</a:t>
            </a:r>
            <a:r>
              <a:rPr sz="2600" spc="-60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mastered.</a:t>
            </a:r>
            <a:endParaRPr sz="2600">
              <a:latin typeface="Carlito"/>
              <a:cs typeface="Carlito"/>
            </a:endParaRPr>
          </a:p>
          <a:p>
            <a:pPr marL="298450" indent="-285750">
              <a:lnSpc>
                <a:spcPct val="100000"/>
              </a:lnSpc>
              <a:spcBef>
                <a:spcPts val="615"/>
              </a:spcBef>
              <a:buFont typeface="Arial"/>
              <a:buChar char="•"/>
              <a:tabLst>
                <a:tab pos="298450" algn="l"/>
              </a:tabLst>
            </a:pPr>
            <a:r>
              <a:rPr sz="3000" dirty="0">
                <a:latin typeface="Carlito"/>
                <a:cs typeface="Carlito"/>
              </a:rPr>
              <a:t>Poll</a:t>
            </a:r>
            <a:r>
              <a:rPr sz="3000" spc="-70" dirty="0">
                <a:latin typeface="Carlito"/>
                <a:cs typeface="Carlito"/>
              </a:rPr>
              <a:t> </a:t>
            </a:r>
            <a:r>
              <a:rPr sz="3000" spc="-10" dirty="0">
                <a:latin typeface="Carlito"/>
                <a:cs typeface="Carlito"/>
              </a:rPr>
              <a:t>command</a:t>
            </a:r>
            <a:endParaRPr sz="3000">
              <a:latin typeface="Carlito"/>
              <a:cs typeface="Carlito"/>
            </a:endParaRPr>
          </a:p>
          <a:p>
            <a:pPr marL="698500" marR="5080" lvl="1" indent="-304800">
              <a:lnSpc>
                <a:spcPct val="101000"/>
              </a:lnSpc>
              <a:spcBef>
                <a:spcPts val="505"/>
              </a:spcBef>
              <a:buFont typeface="Arial"/>
              <a:buChar char="–"/>
              <a:tabLst>
                <a:tab pos="698500" algn="l"/>
              </a:tabLst>
            </a:pPr>
            <a:r>
              <a:rPr sz="2600" dirty="0">
                <a:latin typeface="Carlito"/>
                <a:cs typeface="Carlito"/>
              </a:rPr>
              <a:t>The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INT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output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is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neglected,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though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it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functions </a:t>
            </a:r>
            <a:r>
              <a:rPr sz="2600" dirty="0">
                <a:latin typeface="Carlito"/>
                <a:cs typeface="Carlito"/>
              </a:rPr>
              <a:t>normally</a:t>
            </a:r>
            <a:r>
              <a:rPr sz="2600" spc="-5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by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not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connecting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INT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output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or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by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masking </a:t>
            </a:r>
            <a:r>
              <a:rPr sz="2600" dirty="0">
                <a:latin typeface="Carlito"/>
                <a:cs typeface="Carlito"/>
              </a:rPr>
              <a:t>INT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input</a:t>
            </a:r>
            <a:r>
              <a:rPr sz="2600" spc="-1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of</a:t>
            </a:r>
            <a:r>
              <a:rPr sz="2600" spc="-1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the</a:t>
            </a:r>
            <a:r>
              <a:rPr sz="2600" spc="-15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microprocessor.</a:t>
            </a:r>
            <a:endParaRPr sz="2600">
              <a:latin typeface="Carlito"/>
              <a:cs typeface="Carlito"/>
            </a:endParaRPr>
          </a:p>
          <a:p>
            <a:pPr marL="697865" lvl="1" indent="-304165">
              <a:lnSpc>
                <a:spcPct val="100000"/>
              </a:lnSpc>
              <a:spcBef>
                <a:spcPts val="550"/>
              </a:spcBef>
              <a:buFont typeface="Arial"/>
              <a:buChar char="–"/>
              <a:tabLst>
                <a:tab pos="697865" algn="l"/>
              </a:tabLst>
            </a:pPr>
            <a:r>
              <a:rPr sz="2600" dirty="0">
                <a:latin typeface="Carlito"/>
                <a:cs typeface="Carlito"/>
              </a:rPr>
              <a:t>This</a:t>
            </a:r>
            <a:r>
              <a:rPr sz="2600" spc="-3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mode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is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entered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by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setting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p=1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</a:t>
            </a:r>
            <a:r>
              <a:rPr sz="2600" spc="-15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OCW3.</a:t>
            </a:r>
            <a:endParaRPr sz="2600">
              <a:latin typeface="Carlito"/>
              <a:cs typeface="Carlito"/>
            </a:endParaRPr>
          </a:p>
          <a:p>
            <a:pPr marL="698500" marR="728980" lvl="1" indent="-304800">
              <a:lnSpc>
                <a:spcPct val="101099"/>
              </a:lnSpc>
              <a:spcBef>
                <a:spcPts val="520"/>
              </a:spcBef>
              <a:buFont typeface="Arial"/>
              <a:buChar char="–"/>
              <a:tabLst>
                <a:tab pos="698500" algn="l"/>
              </a:tabLst>
            </a:pPr>
            <a:r>
              <a:rPr sz="2600" dirty="0">
                <a:latin typeface="Carlito"/>
                <a:cs typeface="Carlito"/>
              </a:rPr>
              <a:t>A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poll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command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may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give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more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than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64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priority levels.</a:t>
            </a:r>
            <a:endParaRPr sz="26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0098" y="719148"/>
            <a:ext cx="7543784" cy="549591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28</a:t>
            </a:fld>
            <a:endParaRPr spc="-25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29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09065">
              <a:lnSpc>
                <a:spcPct val="100000"/>
              </a:lnSpc>
              <a:spcBef>
                <a:spcPts val="100"/>
              </a:spcBef>
            </a:pPr>
            <a:r>
              <a:rPr dirty="0"/>
              <a:t>8257</a:t>
            </a:r>
            <a:r>
              <a:rPr spc="-65" dirty="0"/>
              <a:t> </a:t>
            </a:r>
            <a:r>
              <a:rPr dirty="0"/>
              <a:t>DMA</a:t>
            </a:r>
            <a:r>
              <a:rPr spc="-65" dirty="0"/>
              <a:t> </a:t>
            </a:r>
            <a:r>
              <a:rPr spc="-10" dirty="0"/>
              <a:t>Controller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336550" marR="5080" indent="-287020">
              <a:lnSpc>
                <a:spcPts val="3220"/>
              </a:lnSpc>
              <a:spcBef>
                <a:spcPts val="480"/>
              </a:spcBef>
              <a:buFont typeface="Arial"/>
              <a:buChar char="•"/>
              <a:tabLst>
                <a:tab pos="337185" algn="l"/>
              </a:tabLst>
            </a:pPr>
            <a:r>
              <a:rPr dirty="0"/>
              <a:t>DMA</a:t>
            </a:r>
            <a:r>
              <a:rPr spc="-30" dirty="0"/>
              <a:t> </a:t>
            </a:r>
            <a:r>
              <a:rPr dirty="0"/>
              <a:t>stands</a:t>
            </a:r>
            <a:r>
              <a:rPr spc="-20" dirty="0"/>
              <a:t> </a:t>
            </a:r>
            <a:r>
              <a:rPr dirty="0"/>
              <a:t>for</a:t>
            </a:r>
            <a:r>
              <a:rPr spc="-20" dirty="0"/>
              <a:t> </a:t>
            </a:r>
            <a:r>
              <a:rPr dirty="0"/>
              <a:t>Direct</a:t>
            </a:r>
            <a:r>
              <a:rPr spc="-20" dirty="0"/>
              <a:t> </a:t>
            </a:r>
            <a:r>
              <a:rPr dirty="0"/>
              <a:t>Memory</a:t>
            </a:r>
            <a:r>
              <a:rPr spc="-20" dirty="0"/>
              <a:t> </a:t>
            </a:r>
            <a:r>
              <a:rPr dirty="0"/>
              <a:t>Access.</a:t>
            </a:r>
            <a:r>
              <a:rPr spc="-20" dirty="0"/>
              <a:t> </a:t>
            </a:r>
            <a:r>
              <a:rPr dirty="0"/>
              <a:t>It</a:t>
            </a:r>
            <a:r>
              <a:rPr spc="-20" dirty="0"/>
              <a:t> </a:t>
            </a:r>
            <a:r>
              <a:rPr spc="-35" dirty="0"/>
              <a:t>is </a:t>
            </a:r>
            <a:r>
              <a:rPr dirty="0"/>
              <a:t>designed</a:t>
            </a:r>
            <a:r>
              <a:rPr spc="-15" dirty="0"/>
              <a:t> </a:t>
            </a:r>
            <a:r>
              <a:rPr dirty="0"/>
              <a:t>by</a:t>
            </a:r>
            <a:r>
              <a:rPr spc="-15" dirty="0"/>
              <a:t> </a:t>
            </a:r>
            <a:r>
              <a:rPr dirty="0"/>
              <a:t>Intel</a:t>
            </a:r>
            <a:r>
              <a:rPr spc="-15" dirty="0"/>
              <a:t> </a:t>
            </a:r>
            <a:r>
              <a:rPr dirty="0"/>
              <a:t>to</a:t>
            </a:r>
            <a:r>
              <a:rPr spc="-15" dirty="0"/>
              <a:t> </a:t>
            </a:r>
            <a:r>
              <a:rPr dirty="0"/>
              <a:t>transfer</a:t>
            </a:r>
            <a:r>
              <a:rPr spc="-15" dirty="0"/>
              <a:t> </a:t>
            </a:r>
            <a:r>
              <a:rPr dirty="0"/>
              <a:t>data</a:t>
            </a:r>
            <a:r>
              <a:rPr spc="-15" dirty="0"/>
              <a:t> </a:t>
            </a:r>
            <a:r>
              <a:rPr dirty="0"/>
              <a:t>at</a:t>
            </a:r>
            <a:r>
              <a:rPr spc="-20" dirty="0"/>
              <a:t> </a:t>
            </a:r>
            <a:r>
              <a:rPr dirty="0"/>
              <a:t>the</a:t>
            </a:r>
            <a:r>
              <a:rPr spc="-10" dirty="0"/>
              <a:t> fastest </a:t>
            </a:r>
            <a:r>
              <a:rPr dirty="0"/>
              <a:t>rate.</a:t>
            </a:r>
            <a:r>
              <a:rPr spc="-20" dirty="0"/>
              <a:t> </a:t>
            </a:r>
            <a:r>
              <a:rPr dirty="0"/>
              <a:t>It</a:t>
            </a:r>
            <a:r>
              <a:rPr spc="-20" dirty="0"/>
              <a:t> </a:t>
            </a:r>
            <a:r>
              <a:rPr dirty="0"/>
              <a:t>allows</a:t>
            </a:r>
            <a:r>
              <a:rPr spc="-20" dirty="0"/>
              <a:t> </a:t>
            </a:r>
            <a:r>
              <a:rPr dirty="0"/>
              <a:t>the</a:t>
            </a:r>
            <a:r>
              <a:rPr spc="-15" dirty="0"/>
              <a:t> </a:t>
            </a:r>
            <a:r>
              <a:rPr dirty="0"/>
              <a:t>device</a:t>
            </a:r>
            <a:r>
              <a:rPr spc="-15" dirty="0"/>
              <a:t> </a:t>
            </a:r>
            <a:r>
              <a:rPr dirty="0"/>
              <a:t>to</a:t>
            </a:r>
            <a:r>
              <a:rPr spc="-20" dirty="0"/>
              <a:t> </a:t>
            </a:r>
            <a:r>
              <a:rPr dirty="0"/>
              <a:t>transfer</a:t>
            </a:r>
            <a:r>
              <a:rPr spc="-15" dirty="0"/>
              <a:t> </a:t>
            </a:r>
            <a:r>
              <a:rPr dirty="0"/>
              <a:t>the</a:t>
            </a:r>
            <a:r>
              <a:rPr spc="-15" dirty="0"/>
              <a:t> </a:t>
            </a:r>
            <a:r>
              <a:rPr spc="-20" dirty="0"/>
              <a:t>data </a:t>
            </a:r>
            <a:r>
              <a:rPr dirty="0"/>
              <a:t>directly</a:t>
            </a:r>
            <a:r>
              <a:rPr spc="-30" dirty="0"/>
              <a:t> </a:t>
            </a:r>
            <a:r>
              <a:rPr dirty="0"/>
              <a:t>to/from</a:t>
            </a:r>
            <a:r>
              <a:rPr spc="-30" dirty="0"/>
              <a:t> </a:t>
            </a:r>
            <a:r>
              <a:rPr dirty="0"/>
              <a:t>memory</a:t>
            </a:r>
            <a:r>
              <a:rPr spc="-25" dirty="0"/>
              <a:t> </a:t>
            </a:r>
            <a:r>
              <a:rPr dirty="0"/>
              <a:t>without</a:t>
            </a:r>
            <a:r>
              <a:rPr spc="-30" dirty="0"/>
              <a:t> </a:t>
            </a:r>
            <a:r>
              <a:rPr dirty="0"/>
              <a:t>any</a:t>
            </a:r>
            <a:r>
              <a:rPr spc="-25" dirty="0"/>
              <a:t> </a:t>
            </a:r>
            <a:r>
              <a:rPr spc="-10" dirty="0"/>
              <a:t>interference </a:t>
            </a:r>
            <a:r>
              <a:rPr dirty="0"/>
              <a:t>of</a:t>
            </a:r>
            <a:r>
              <a:rPr spc="-10" dirty="0"/>
              <a:t> </a:t>
            </a:r>
            <a:r>
              <a:rPr dirty="0"/>
              <a:t>the</a:t>
            </a:r>
            <a:r>
              <a:rPr spc="-5" dirty="0"/>
              <a:t> </a:t>
            </a:r>
            <a:r>
              <a:rPr spc="-20" dirty="0"/>
              <a:t>CPU.</a:t>
            </a:r>
          </a:p>
          <a:p>
            <a:pPr marL="336550" marR="101600" indent="-287020">
              <a:lnSpc>
                <a:spcPct val="91200"/>
              </a:lnSpc>
              <a:spcBef>
                <a:spcPts val="555"/>
              </a:spcBef>
              <a:buFont typeface="Arial"/>
              <a:buChar char="•"/>
              <a:tabLst>
                <a:tab pos="337185" algn="l"/>
              </a:tabLst>
            </a:pPr>
            <a:r>
              <a:rPr dirty="0"/>
              <a:t>Using</a:t>
            </a:r>
            <a:r>
              <a:rPr spc="-25" dirty="0"/>
              <a:t> </a:t>
            </a:r>
            <a:r>
              <a:rPr dirty="0"/>
              <a:t>a</a:t>
            </a:r>
            <a:r>
              <a:rPr spc="-20" dirty="0"/>
              <a:t> </a:t>
            </a:r>
            <a:r>
              <a:rPr dirty="0"/>
              <a:t>DMA</a:t>
            </a:r>
            <a:r>
              <a:rPr spc="-20" dirty="0"/>
              <a:t> </a:t>
            </a:r>
            <a:r>
              <a:rPr dirty="0"/>
              <a:t>controller,</a:t>
            </a:r>
            <a:r>
              <a:rPr spc="-25" dirty="0"/>
              <a:t> </a:t>
            </a:r>
            <a:r>
              <a:rPr dirty="0"/>
              <a:t>the</a:t>
            </a:r>
            <a:r>
              <a:rPr spc="-20" dirty="0"/>
              <a:t> </a:t>
            </a:r>
            <a:r>
              <a:rPr dirty="0"/>
              <a:t>device</a:t>
            </a:r>
            <a:r>
              <a:rPr spc="-20" dirty="0"/>
              <a:t> </a:t>
            </a:r>
            <a:r>
              <a:rPr dirty="0"/>
              <a:t>requests</a:t>
            </a:r>
            <a:r>
              <a:rPr spc="-20" dirty="0"/>
              <a:t> </a:t>
            </a:r>
            <a:r>
              <a:rPr spc="-25" dirty="0"/>
              <a:t>the </a:t>
            </a:r>
            <a:r>
              <a:rPr dirty="0"/>
              <a:t>CPU</a:t>
            </a:r>
            <a:r>
              <a:rPr spc="-30" dirty="0"/>
              <a:t> </a:t>
            </a:r>
            <a:r>
              <a:rPr dirty="0"/>
              <a:t>to</a:t>
            </a:r>
            <a:r>
              <a:rPr spc="-15" dirty="0"/>
              <a:t> </a:t>
            </a:r>
            <a:r>
              <a:rPr dirty="0"/>
              <a:t>hold</a:t>
            </a:r>
            <a:r>
              <a:rPr spc="-15" dirty="0"/>
              <a:t> </a:t>
            </a:r>
            <a:r>
              <a:rPr dirty="0"/>
              <a:t>its</a:t>
            </a:r>
            <a:r>
              <a:rPr spc="-15" dirty="0"/>
              <a:t> </a:t>
            </a:r>
            <a:r>
              <a:rPr dirty="0"/>
              <a:t>data,</a:t>
            </a:r>
            <a:r>
              <a:rPr spc="-20" dirty="0"/>
              <a:t> </a:t>
            </a:r>
            <a:r>
              <a:rPr dirty="0"/>
              <a:t>address</a:t>
            </a:r>
            <a:r>
              <a:rPr spc="-15" dirty="0"/>
              <a:t> </a:t>
            </a:r>
            <a:r>
              <a:rPr dirty="0"/>
              <a:t>and</a:t>
            </a:r>
            <a:r>
              <a:rPr spc="-15" dirty="0"/>
              <a:t> </a:t>
            </a:r>
            <a:r>
              <a:rPr dirty="0"/>
              <a:t>control</a:t>
            </a:r>
            <a:r>
              <a:rPr spc="-15" dirty="0"/>
              <a:t> </a:t>
            </a:r>
            <a:r>
              <a:rPr dirty="0"/>
              <a:t>bus,</a:t>
            </a:r>
            <a:r>
              <a:rPr spc="-15" dirty="0"/>
              <a:t> </a:t>
            </a:r>
            <a:r>
              <a:rPr spc="-25" dirty="0"/>
              <a:t>so </a:t>
            </a:r>
            <a:r>
              <a:rPr dirty="0"/>
              <a:t>the</a:t>
            </a:r>
            <a:r>
              <a:rPr spc="-30" dirty="0"/>
              <a:t> </a:t>
            </a:r>
            <a:r>
              <a:rPr dirty="0"/>
              <a:t>device</a:t>
            </a:r>
            <a:r>
              <a:rPr spc="-15" dirty="0"/>
              <a:t> </a:t>
            </a:r>
            <a:r>
              <a:rPr dirty="0"/>
              <a:t>is</a:t>
            </a:r>
            <a:r>
              <a:rPr spc="-15" dirty="0"/>
              <a:t> </a:t>
            </a:r>
            <a:r>
              <a:rPr dirty="0"/>
              <a:t>free</a:t>
            </a:r>
            <a:r>
              <a:rPr spc="-15" dirty="0"/>
              <a:t> </a:t>
            </a:r>
            <a:r>
              <a:rPr dirty="0"/>
              <a:t>to</a:t>
            </a:r>
            <a:r>
              <a:rPr spc="-20" dirty="0"/>
              <a:t> </a:t>
            </a:r>
            <a:r>
              <a:rPr dirty="0"/>
              <a:t>transfer</a:t>
            </a:r>
            <a:r>
              <a:rPr spc="-15" dirty="0"/>
              <a:t> </a:t>
            </a:r>
            <a:r>
              <a:rPr dirty="0"/>
              <a:t>data</a:t>
            </a:r>
            <a:r>
              <a:rPr spc="-15" dirty="0"/>
              <a:t> </a:t>
            </a:r>
            <a:r>
              <a:rPr dirty="0"/>
              <a:t>directly</a:t>
            </a:r>
            <a:r>
              <a:rPr spc="-15" dirty="0"/>
              <a:t> </a:t>
            </a:r>
            <a:r>
              <a:rPr spc="-10" dirty="0"/>
              <a:t>to/from </a:t>
            </a:r>
            <a:r>
              <a:rPr dirty="0"/>
              <a:t>the</a:t>
            </a:r>
            <a:r>
              <a:rPr spc="-25" dirty="0"/>
              <a:t> </a:t>
            </a:r>
            <a:r>
              <a:rPr dirty="0"/>
              <a:t>memory.</a:t>
            </a:r>
            <a:r>
              <a:rPr spc="-15" dirty="0"/>
              <a:t> </a:t>
            </a:r>
            <a:r>
              <a:rPr dirty="0"/>
              <a:t>The</a:t>
            </a:r>
            <a:r>
              <a:rPr spc="-15" dirty="0"/>
              <a:t> </a:t>
            </a:r>
            <a:r>
              <a:rPr dirty="0"/>
              <a:t>DMA</a:t>
            </a:r>
            <a:r>
              <a:rPr spc="-15" dirty="0"/>
              <a:t> </a:t>
            </a:r>
            <a:r>
              <a:rPr dirty="0"/>
              <a:t>data</a:t>
            </a:r>
            <a:r>
              <a:rPr spc="-15" dirty="0"/>
              <a:t> </a:t>
            </a:r>
            <a:r>
              <a:rPr dirty="0"/>
              <a:t>transfer</a:t>
            </a:r>
            <a:r>
              <a:rPr spc="-15" dirty="0"/>
              <a:t> </a:t>
            </a:r>
            <a:r>
              <a:rPr dirty="0"/>
              <a:t>is</a:t>
            </a:r>
            <a:r>
              <a:rPr spc="-10" dirty="0"/>
              <a:t> initiated </a:t>
            </a:r>
            <a:r>
              <a:rPr dirty="0"/>
              <a:t>only</a:t>
            </a:r>
            <a:r>
              <a:rPr spc="-30" dirty="0"/>
              <a:t> </a:t>
            </a:r>
            <a:r>
              <a:rPr dirty="0"/>
              <a:t>after</a:t>
            </a:r>
            <a:r>
              <a:rPr spc="-20" dirty="0"/>
              <a:t> </a:t>
            </a:r>
            <a:r>
              <a:rPr dirty="0"/>
              <a:t>receiving</a:t>
            </a:r>
            <a:r>
              <a:rPr spc="-25" dirty="0"/>
              <a:t> </a:t>
            </a:r>
            <a:r>
              <a:rPr dirty="0"/>
              <a:t>HLDA</a:t>
            </a:r>
            <a:r>
              <a:rPr spc="-20" dirty="0"/>
              <a:t> </a:t>
            </a:r>
            <a:r>
              <a:rPr dirty="0"/>
              <a:t>signal</a:t>
            </a:r>
            <a:r>
              <a:rPr spc="-20" dirty="0"/>
              <a:t> </a:t>
            </a:r>
            <a:r>
              <a:rPr dirty="0"/>
              <a:t>from</a:t>
            </a:r>
            <a:r>
              <a:rPr spc="-20" dirty="0"/>
              <a:t> </a:t>
            </a:r>
            <a:r>
              <a:rPr dirty="0"/>
              <a:t>the</a:t>
            </a:r>
            <a:r>
              <a:rPr spc="-20" dirty="0"/>
              <a:t> CPU.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</a:t>
            </a:fld>
            <a:endParaRPr spc="-25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6977"/>
          <a:stretch/>
        </p:blipFill>
        <p:spPr>
          <a:xfrm>
            <a:off x="154355" y="365851"/>
            <a:ext cx="8966199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888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30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26589">
              <a:lnSpc>
                <a:spcPct val="100000"/>
              </a:lnSpc>
              <a:spcBef>
                <a:spcPts val="100"/>
              </a:spcBef>
            </a:pPr>
            <a:r>
              <a:rPr dirty="0"/>
              <a:t>Features</a:t>
            </a:r>
            <a:r>
              <a:rPr spc="-25" dirty="0"/>
              <a:t> </a:t>
            </a:r>
            <a:r>
              <a:rPr dirty="0"/>
              <a:t>of</a:t>
            </a:r>
            <a:r>
              <a:rPr spc="-25" dirty="0"/>
              <a:t> </a:t>
            </a:r>
            <a:r>
              <a:rPr spc="-20" dirty="0"/>
              <a:t>8257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82009" y="1231110"/>
            <a:ext cx="7965440" cy="497395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03530" marR="340995" indent="-291465">
              <a:lnSpc>
                <a:spcPts val="2620"/>
              </a:lnSpc>
              <a:spcBef>
                <a:spcPts val="720"/>
              </a:spcBef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It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has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four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channels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which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can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be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used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over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four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spc="-25" dirty="0">
                <a:latin typeface="Carlito"/>
                <a:cs typeface="Carlito"/>
              </a:rPr>
              <a:t>I/O </a:t>
            </a:r>
            <a:r>
              <a:rPr sz="2700" spc="-10" dirty="0">
                <a:latin typeface="Carlito"/>
                <a:cs typeface="Carlito"/>
              </a:rPr>
              <a:t>devices.</a:t>
            </a:r>
            <a:endParaRPr sz="2700">
              <a:latin typeface="Carlito"/>
              <a:cs typeface="Carlito"/>
            </a:endParaRPr>
          </a:p>
          <a:p>
            <a:pPr marL="303530" indent="-290830">
              <a:lnSpc>
                <a:spcPts val="3145"/>
              </a:lnSpc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Each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channel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has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16-bit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address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and</a:t>
            </a:r>
            <a:r>
              <a:rPr sz="2700" spc="4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14-bit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counter.</a:t>
            </a:r>
            <a:endParaRPr sz="2700">
              <a:latin typeface="Carlito"/>
              <a:cs typeface="Carlito"/>
            </a:endParaRPr>
          </a:p>
          <a:p>
            <a:pPr marL="303530" indent="-290830">
              <a:lnSpc>
                <a:spcPts val="3150"/>
              </a:lnSpc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Each</a:t>
            </a:r>
            <a:r>
              <a:rPr sz="2700" spc="3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channel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can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transfer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data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up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to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64kb.</a:t>
            </a:r>
            <a:endParaRPr sz="2700">
              <a:latin typeface="Carlito"/>
              <a:cs typeface="Carlito"/>
            </a:endParaRPr>
          </a:p>
          <a:p>
            <a:pPr marL="303530" indent="-290830">
              <a:lnSpc>
                <a:spcPts val="3150"/>
              </a:lnSpc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Each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channel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can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be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programmed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independently.</a:t>
            </a:r>
            <a:endParaRPr sz="2700">
              <a:latin typeface="Carlito"/>
              <a:cs typeface="Carlito"/>
            </a:endParaRPr>
          </a:p>
          <a:p>
            <a:pPr marL="303530" marR="5080" indent="-291465">
              <a:lnSpc>
                <a:spcPts val="2610"/>
              </a:lnSpc>
              <a:spcBef>
                <a:spcPts val="570"/>
              </a:spcBef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Each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channel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can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perform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read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transfer,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write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transfer </a:t>
            </a:r>
            <a:r>
              <a:rPr sz="2700" dirty="0">
                <a:latin typeface="Carlito"/>
                <a:cs typeface="Carlito"/>
              </a:rPr>
              <a:t>and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verify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transfer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operations.</a:t>
            </a:r>
            <a:endParaRPr sz="2700">
              <a:latin typeface="Carlito"/>
              <a:cs typeface="Carlito"/>
            </a:endParaRPr>
          </a:p>
          <a:p>
            <a:pPr marL="303530" marR="67310" indent="-291465">
              <a:lnSpc>
                <a:spcPts val="2610"/>
              </a:lnSpc>
              <a:spcBef>
                <a:spcPts val="555"/>
              </a:spcBef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It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generates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MARK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signal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to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the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peripheral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device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spc="-20" dirty="0">
                <a:latin typeface="Carlito"/>
                <a:cs typeface="Carlito"/>
              </a:rPr>
              <a:t>that </a:t>
            </a:r>
            <a:r>
              <a:rPr sz="2700" dirty="0">
                <a:latin typeface="Carlito"/>
                <a:cs typeface="Carlito"/>
              </a:rPr>
              <a:t>128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bytes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have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been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transferred.</a:t>
            </a:r>
            <a:endParaRPr sz="2700">
              <a:latin typeface="Carlito"/>
              <a:cs typeface="Carlito"/>
            </a:endParaRPr>
          </a:p>
          <a:p>
            <a:pPr marL="303530" indent="-290830">
              <a:lnSpc>
                <a:spcPts val="3140"/>
              </a:lnSpc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It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requires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a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single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phase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clock.</a:t>
            </a:r>
            <a:endParaRPr sz="2700">
              <a:latin typeface="Carlito"/>
              <a:cs typeface="Carlito"/>
            </a:endParaRPr>
          </a:p>
          <a:p>
            <a:pPr marL="303530" indent="-290830">
              <a:lnSpc>
                <a:spcPts val="3150"/>
              </a:lnSpc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Its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frequency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ranges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from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250Hz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to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3MHz.</a:t>
            </a:r>
            <a:endParaRPr sz="2700">
              <a:latin typeface="Carlito"/>
              <a:cs typeface="Carlito"/>
            </a:endParaRPr>
          </a:p>
          <a:p>
            <a:pPr marL="303530" marR="387350" indent="-291465">
              <a:lnSpc>
                <a:spcPts val="2610"/>
              </a:lnSpc>
              <a:spcBef>
                <a:spcPts val="565"/>
              </a:spcBef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It operates</a:t>
            </a:r>
            <a:r>
              <a:rPr sz="2700" spc="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in 2</a:t>
            </a:r>
            <a:r>
              <a:rPr sz="2700" spc="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modes,</a:t>
            </a:r>
            <a:r>
              <a:rPr sz="2700" spc="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i.e.,</a:t>
            </a:r>
            <a:r>
              <a:rPr sz="2700" spc="30" dirty="0">
                <a:latin typeface="Carlito"/>
                <a:cs typeface="Carlito"/>
              </a:rPr>
              <a:t> </a:t>
            </a:r>
            <a:r>
              <a:rPr sz="2700" b="1" dirty="0">
                <a:latin typeface="Carlito"/>
                <a:cs typeface="Carlito"/>
              </a:rPr>
              <a:t>Master</a:t>
            </a:r>
            <a:r>
              <a:rPr sz="2700" b="1" spc="5" dirty="0">
                <a:latin typeface="Carlito"/>
                <a:cs typeface="Carlito"/>
              </a:rPr>
              <a:t> </a:t>
            </a:r>
            <a:r>
              <a:rPr sz="2700" b="1" dirty="0">
                <a:latin typeface="Carlito"/>
                <a:cs typeface="Carlito"/>
              </a:rPr>
              <a:t>mode</a:t>
            </a:r>
            <a:r>
              <a:rPr sz="2700" b="1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and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b="1" spc="-10" dirty="0">
                <a:latin typeface="Carlito"/>
                <a:cs typeface="Carlito"/>
              </a:rPr>
              <a:t>Slave mode</a:t>
            </a:r>
            <a:r>
              <a:rPr sz="2700" spc="-10" dirty="0">
                <a:latin typeface="Carlito"/>
                <a:cs typeface="Carlito"/>
              </a:rPr>
              <a:t>.</a:t>
            </a:r>
            <a:endParaRPr sz="27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0612" y="257199"/>
            <a:ext cx="5943588" cy="631506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31</a:t>
            </a:fld>
            <a:endParaRPr spc="-2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4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082" rIns="0" bIns="0" rtlCol="0">
            <a:spAutoFit/>
          </a:bodyPr>
          <a:lstStyle/>
          <a:p>
            <a:pPr marL="59690">
              <a:lnSpc>
                <a:spcPct val="100000"/>
              </a:lnSpc>
              <a:spcBef>
                <a:spcPts val="120"/>
              </a:spcBef>
            </a:pPr>
            <a:r>
              <a:rPr sz="3400" dirty="0"/>
              <a:t>8255A</a:t>
            </a:r>
            <a:r>
              <a:rPr sz="3400" spc="-50" dirty="0"/>
              <a:t> </a:t>
            </a:r>
            <a:r>
              <a:rPr sz="3400" dirty="0"/>
              <a:t>Programmable</a:t>
            </a:r>
            <a:r>
              <a:rPr sz="3400" spc="-40" dirty="0"/>
              <a:t> </a:t>
            </a:r>
            <a:r>
              <a:rPr sz="3400" dirty="0"/>
              <a:t>Peripheral</a:t>
            </a:r>
            <a:r>
              <a:rPr sz="3400" spc="-40" dirty="0"/>
              <a:t> </a:t>
            </a:r>
            <a:r>
              <a:rPr sz="3400" spc="-10" dirty="0"/>
              <a:t>Interface</a:t>
            </a:r>
            <a:endParaRPr sz="3400"/>
          </a:p>
        </p:txBody>
      </p:sp>
      <p:sp>
        <p:nvSpPr>
          <p:cNvPr id="3" name="object 3"/>
          <p:cNvSpPr txBox="1"/>
          <p:nvPr/>
        </p:nvSpPr>
        <p:spPr>
          <a:xfrm>
            <a:off x="591179" y="1609340"/>
            <a:ext cx="7962265" cy="3999229"/>
          </a:xfrm>
          <a:prstGeom prst="rect">
            <a:avLst/>
          </a:prstGeom>
        </p:spPr>
        <p:txBody>
          <a:bodyPr vert="horz" wrap="square" lIns="0" tIns="30480" rIns="0" bIns="0" rtlCol="0">
            <a:spAutoFit/>
          </a:bodyPr>
          <a:lstStyle/>
          <a:p>
            <a:pPr marL="294640" marR="11430" indent="-281940">
              <a:lnSpc>
                <a:spcPts val="3820"/>
              </a:lnSpc>
              <a:spcBef>
                <a:spcPts val="240"/>
              </a:spcBef>
              <a:buFont typeface="Arial"/>
              <a:buChar char="•"/>
              <a:tabLst>
                <a:tab pos="294640" algn="l"/>
              </a:tabLst>
            </a:pPr>
            <a:r>
              <a:rPr sz="3200" dirty="0">
                <a:latin typeface="Carlito"/>
                <a:cs typeface="Carlito"/>
              </a:rPr>
              <a:t>The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8255A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is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general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purpose</a:t>
            </a:r>
            <a:r>
              <a:rPr sz="3200" spc="80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programmable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device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designed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to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transfer </a:t>
            </a:r>
            <a:r>
              <a:rPr sz="3200" dirty="0">
                <a:latin typeface="Carlito"/>
                <a:cs typeface="Carlito"/>
              </a:rPr>
              <a:t>the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data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from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to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interrupt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under </a:t>
            </a:r>
            <a:r>
              <a:rPr sz="3200" dirty="0">
                <a:latin typeface="Carlito"/>
                <a:cs typeface="Carlito"/>
              </a:rPr>
              <a:t>certain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conditions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as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required.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It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can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be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used </a:t>
            </a:r>
            <a:r>
              <a:rPr sz="3200" dirty="0">
                <a:latin typeface="Carlito"/>
                <a:cs typeface="Carlito"/>
              </a:rPr>
              <a:t>with</a:t>
            </a:r>
            <a:r>
              <a:rPr sz="3200" spc="-9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almost</a:t>
            </a:r>
            <a:r>
              <a:rPr sz="3200" spc="-8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any</a:t>
            </a:r>
            <a:r>
              <a:rPr sz="3200" spc="-8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microprocessor.</a:t>
            </a:r>
            <a:endParaRPr sz="3200">
              <a:latin typeface="Carlito"/>
              <a:cs typeface="Carlito"/>
            </a:endParaRPr>
          </a:p>
          <a:p>
            <a:pPr marL="294640" marR="5080" indent="-281940">
              <a:lnSpc>
                <a:spcPct val="100099"/>
              </a:lnSpc>
              <a:spcBef>
                <a:spcPts val="520"/>
              </a:spcBef>
              <a:buFont typeface="Arial"/>
              <a:buChar char="•"/>
              <a:tabLst>
                <a:tab pos="294640" algn="l"/>
              </a:tabLst>
            </a:pPr>
            <a:r>
              <a:rPr sz="3200" dirty="0">
                <a:latin typeface="Carlito"/>
                <a:cs typeface="Carlito"/>
              </a:rPr>
              <a:t>It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consists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of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three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25" dirty="0">
                <a:latin typeface="Carlito"/>
                <a:cs typeface="Carlito"/>
              </a:rPr>
              <a:t>8-</a:t>
            </a:r>
            <a:r>
              <a:rPr sz="3200" dirty="0">
                <a:latin typeface="Carlito"/>
                <a:cs typeface="Carlito"/>
              </a:rPr>
              <a:t>bit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bidirectional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ports </a:t>
            </a:r>
            <a:r>
              <a:rPr sz="3200" dirty="0">
                <a:latin typeface="Carlito"/>
                <a:cs typeface="Carlito"/>
              </a:rPr>
              <a:t>(24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lines)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which</a:t>
            </a:r>
            <a:r>
              <a:rPr sz="3200" spc="-6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can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be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configured</a:t>
            </a:r>
            <a:r>
              <a:rPr sz="3200" spc="-6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as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spc="-25" dirty="0">
                <a:latin typeface="Carlito"/>
                <a:cs typeface="Carlito"/>
              </a:rPr>
              <a:t>per </a:t>
            </a:r>
            <a:r>
              <a:rPr sz="3200" dirty="0">
                <a:latin typeface="Carlito"/>
                <a:cs typeface="Carlito"/>
              </a:rPr>
              <a:t>the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requirement.</a:t>
            </a:r>
            <a:endParaRPr sz="32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12222"/>
          <a:stretch/>
        </p:blipFill>
        <p:spPr>
          <a:xfrm>
            <a:off x="0" y="-1"/>
            <a:ext cx="9144000" cy="646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506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477054"/>
            <a:ext cx="9085385" cy="63868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0"/>
            <a:ext cx="8915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tx2">
                    <a:lumMod val="75000"/>
                  </a:schemeClr>
                </a:solidFill>
              </a:rPr>
              <a:t>Read Write Control Logic of 8255</a:t>
            </a:r>
            <a:endParaRPr lang="en-US" sz="25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457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7</a:t>
            </a:fld>
            <a:endParaRPr spc="-25" dirty="0"/>
          </a:p>
        </p:txBody>
      </p:sp>
      <p:sp>
        <p:nvSpPr>
          <p:cNvPr id="5" name="TextBox 4"/>
          <p:cNvSpPr txBox="1"/>
          <p:nvPr/>
        </p:nvSpPr>
        <p:spPr>
          <a:xfrm>
            <a:off x="152400" y="0"/>
            <a:ext cx="8915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tx2">
                    <a:lumMod val="75000"/>
                  </a:schemeClr>
                </a:solidFill>
              </a:rPr>
              <a:t>Group A &amp; Group B Control of 8255</a:t>
            </a:r>
            <a:endParaRPr lang="en-US" sz="25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6977"/>
          <a:stretch/>
        </p:blipFill>
        <p:spPr>
          <a:xfrm>
            <a:off x="0" y="6858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5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sp>
        <p:nvSpPr>
          <p:cNvPr id="5" name="TextBox 4"/>
          <p:cNvSpPr txBox="1"/>
          <p:nvPr/>
        </p:nvSpPr>
        <p:spPr>
          <a:xfrm>
            <a:off x="152400" y="0"/>
            <a:ext cx="8915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tx2">
                    <a:lumMod val="75000"/>
                  </a:schemeClr>
                </a:solidFill>
              </a:rPr>
              <a:t>Ports of 8255</a:t>
            </a:r>
            <a:endParaRPr lang="en-US" sz="25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10004"/>
          <a:stretch/>
        </p:blipFill>
        <p:spPr>
          <a:xfrm>
            <a:off x="0" y="609600"/>
            <a:ext cx="9144000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74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55825">
              <a:lnSpc>
                <a:spcPct val="100000"/>
              </a:lnSpc>
              <a:spcBef>
                <a:spcPts val="100"/>
              </a:spcBef>
            </a:pPr>
            <a:r>
              <a:rPr dirty="0"/>
              <a:t>Ports</a:t>
            </a:r>
            <a:r>
              <a:rPr spc="-20" dirty="0"/>
              <a:t> </a:t>
            </a:r>
            <a:r>
              <a:rPr dirty="0"/>
              <a:t>of</a:t>
            </a:r>
            <a:r>
              <a:rPr spc="-15" dirty="0"/>
              <a:t> </a:t>
            </a:r>
            <a:r>
              <a:rPr spc="-10" dirty="0"/>
              <a:t>8255A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77450" y="1502229"/>
            <a:ext cx="8018145" cy="4711700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307975" indent="-295275">
              <a:lnSpc>
                <a:spcPct val="100000"/>
              </a:lnSpc>
              <a:spcBef>
                <a:spcPts val="525"/>
              </a:spcBef>
              <a:buFont typeface="Arial"/>
              <a:buChar char="•"/>
              <a:tabLst>
                <a:tab pos="307975" algn="l"/>
              </a:tabLst>
            </a:pPr>
            <a:r>
              <a:rPr sz="2450" dirty="0">
                <a:latin typeface="Carlito"/>
                <a:cs typeface="Carlito"/>
              </a:rPr>
              <a:t>8255A</a:t>
            </a:r>
            <a:r>
              <a:rPr sz="2450" spc="2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has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three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ports,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i.e.,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B,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and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spc="-25" dirty="0">
                <a:latin typeface="Carlito"/>
                <a:cs typeface="Carlito"/>
              </a:rPr>
              <a:t>C.</a:t>
            </a:r>
            <a:endParaRPr sz="2450">
              <a:latin typeface="Carlito"/>
              <a:cs typeface="Carlito"/>
            </a:endParaRPr>
          </a:p>
          <a:p>
            <a:pPr marL="706755" marR="5080" lvl="1" indent="-315595">
              <a:lnSpc>
                <a:spcPct val="100499"/>
              </a:lnSpc>
              <a:spcBef>
                <a:spcPts val="375"/>
              </a:spcBef>
              <a:buFont typeface="Arial Black"/>
              <a:buChar char="□"/>
              <a:tabLst>
                <a:tab pos="708025" algn="l"/>
              </a:tabLst>
            </a:pPr>
            <a:r>
              <a:rPr sz="2400" b="1" dirty="0">
                <a:latin typeface="Carlito"/>
                <a:cs typeface="Carlito"/>
              </a:rPr>
              <a:t>Port</a:t>
            </a:r>
            <a:r>
              <a:rPr sz="2400" b="1" spc="-3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A</a:t>
            </a:r>
            <a:r>
              <a:rPr sz="2400" b="1" spc="-2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contains</a:t>
            </a:r>
            <a:r>
              <a:rPr sz="2400" spc="-2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one</a:t>
            </a:r>
            <a:r>
              <a:rPr sz="2400" spc="-3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8-</a:t>
            </a:r>
            <a:r>
              <a:rPr sz="2400" dirty="0">
                <a:latin typeface="Carlito"/>
                <a:cs typeface="Carlito"/>
              </a:rPr>
              <a:t>bit</a:t>
            </a:r>
            <a:r>
              <a:rPr sz="2400" spc="-2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output</a:t>
            </a:r>
            <a:r>
              <a:rPr sz="2400" spc="-3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latch/buffer</a:t>
            </a:r>
            <a:r>
              <a:rPr sz="2400" spc="-3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and</a:t>
            </a:r>
            <a:r>
              <a:rPr sz="2400" spc="-3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one</a:t>
            </a:r>
            <a:r>
              <a:rPr sz="2400" spc="-3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8-</a:t>
            </a:r>
            <a:r>
              <a:rPr sz="2400" spc="-25" dirty="0">
                <a:latin typeface="Carlito"/>
                <a:cs typeface="Carlito"/>
              </a:rPr>
              <a:t>bit 	</a:t>
            </a:r>
            <a:r>
              <a:rPr sz="2400" dirty="0">
                <a:latin typeface="Carlito"/>
                <a:cs typeface="Carlito"/>
              </a:rPr>
              <a:t>input</a:t>
            </a:r>
            <a:r>
              <a:rPr sz="2400" spc="-25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buffer.</a:t>
            </a:r>
            <a:endParaRPr sz="2400">
              <a:latin typeface="Carlito"/>
              <a:cs typeface="Carlito"/>
            </a:endParaRPr>
          </a:p>
          <a:p>
            <a:pPr marL="707390" lvl="1" indent="-315595">
              <a:lnSpc>
                <a:spcPct val="100000"/>
              </a:lnSpc>
              <a:spcBef>
                <a:spcPts val="455"/>
              </a:spcBef>
              <a:buFont typeface="Arial Black"/>
              <a:buChar char="□"/>
              <a:tabLst>
                <a:tab pos="707390" algn="l"/>
              </a:tabLst>
            </a:pPr>
            <a:r>
              <a:rPr sz="2400" b="1" dirty="0">
                <a:latin typeface="Carlito"/>
                <a:cs typeface="Carlito"/>
              </a:rPr>
              <a:t>Port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B</a:t>
            </a:r>
            <a:r>
              <a:rPr sz="2400" b="1" spc="-1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is</a:t>
            </a:r>
            <a:r>
              <a:rPr sz="2400" spc="-1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similar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to</a:t>
            </a:r>
            <a:r>
              <a:rPr sz="2400" spc="-1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PORT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25" dirty="0">
                <a:latin typeface="Carlito"/>
                <a:cs typeface="Carlito"/>
              </a:rPr>
              <a:t>A.</a:t>
            </a:r>
            <a:endParaRPr sz="2400">
              <a:latin typeface="Carlito"/>
              <a:cs typeface="Carlito"/>
            </a:endParaRPr>
          </a:p>
          <a:p>
            <a:pPr marL="706755" marR="652780" lvl="1" indent="-315595">
              <a:lnSpc>
                <a:spcPct val="99700"/>
              </a:lnSpc>
              <a:spcBef>
                <a:spcPts val="500"/>
              </a:spcBef>
              <a:buFont typeface="Arial Black"/>
              <a:buChar char="□"/>
              <a:tabLst>
                <a:tab pos="708025" algn="l"/>
              </a:tabLst>
            </a:pPr>
            <a:r>
              <a:rPr sz="2400" b="1" dirty="0">
                <a:latin typeface="Carlito"/>
                <a:cs typeface="Carlito"/>
              </a:rPr>
              <a:t>Port</a:t>
            </a:r>
            <a:r>
              <a:rPr sz="2400" b="1" spc="-25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C</a:t>
            </a:r>
            <a:r>
              <a:rPr sz="2400" b="1" spc="-1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can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be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split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into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two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parts,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i.e.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PORT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C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lower 	(PC0-</a:t>
            </a:r>
            <a:r>
              <a:rPr sz="2400" dirty="0">
                <a:latin typeface="Carlito"/>
                <a:cs typeface="Carlito"/>
              </a:rPr>
              <a:t>PC3)</a:t>
            </a:r>
            <a:r>
              <a:rPr sz="2400" spc="-2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and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PORT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C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upper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(PC7-</a:t>
            </a:r>
            <a:r>
              <a:rPr sz="2400" dirty="0">
                <a:latin typeface="Carlito"/>
                <a:cs typeface="Carlito"/>
              </a:rPr>
              <a:t>PC4)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by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the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control 	word.</a:t>
            </a:r>
            <a:endParaRPr sz="2400">
              <a:latin typeface="Carlito"/>
              <a:cs typeface="Carlito"/>
            </a:endParaRPr>
          </a:p>
          <a:p>
            <a:pPr marL="307975" marR="12065" indent="-295910">
              <a:lnSpc>
                <a:spcPct val="81300"/>
              </a:lnSpc>
              <a:spcBef>
                <a:spcPts val="565"/>
              </a:spcBef>
              <a:buFont typeface="Arial"/>
              <a:buChar char="•"/>
              <a:tabLst>
                <a:tab pos="307975" algn="l"/>
              </a:tabLst>
            </a:pPr>
            <a:r>
              <a:rPr sz="2450" dirty="0">
                <a:latin typeface="Carlito"/>
                <a:cs typeface="Carlito"/>
              </a:rPr>
              <a:t>These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three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are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further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divided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into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two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groups,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spc="-20" dirty="0">
                <a:latin typeface="Carlito"/>
                <a:cs typeface="Carlito"/>
              </a:rPr>
              <a:t>i.e. </a:t>
            </a:r>
            <a:r>
              <a:rPr sz="2450" dirty="0">
                <a:latin typeface="Carlito"/>
                <a:cs typeface="Carlito"/>
              </a:rPr>
              <a:t>Group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</a:t>
            </a:r>
            <a:r>
              <a:rPr sz="2450" spc="4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includes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4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and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upper</a:t>
            </a:r>
            <a:r>
              <a:rPr sz="2450" spc="4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C.</a:t>
            </a:r>
            <a:r>
              <a:rPr sz="2450" spc="4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Group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spc="-50" dirty="0">
                <a:latin typeface="Carlito"/>
                <a:cs typeface="Carlito"/>
              </a:rPr>
              <a:t>B </a:t>
            </a:r>
            <a:r>
              <a:rPr sz="2450" dirty="0">
                <a:latin typeface="Carlito"/>
                <a:cs typeface="Carlito"/>
              </a:rPr>
              <a:t>includes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B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and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lower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C.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These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two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groups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spc="-25" dirty="0">
                <a:latin typeface="Carlito"/>
                <a:cs typeface="Carlito"/>
              </a:rPr>
              <a:t>can</a:t>
            </a:r>
            <a:r>
              <a:rPr sz="2450" spc="61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be</a:t>
            </a:r>
            <a:r>
              <a:rPr sz="2450" spc="1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programmed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in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three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different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modes,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i.e.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first</a:t>
            </a:r>
            <a:r>
              <a:rPr sz="2450" spc="20" dirty="0">
                <a:latin typeface="Carlito"/>
                <a:cs typeface="Carlito"/>
              </a:rPr>
              <a:t> </a:t>
            </a:r>
            <a:r>
              <a:rPr sz="2450" spc="-20" dirty="0">
                <a:latin typeface="Carlito"/>
                <a:cs typeface="Carlito"/>
              </a:rPr>
              <a:t>mode </a:t>
            </a:r>
            <a:r>
              <a:rPr sz="2450" dirty="0">
                <a:latin typeface="Carlito"/>
                <a:cs typeface="Carlito"/>
              </a:rPr>
              <a:t>is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named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0,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second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is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named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spc="-50" dirty="0">
                <a:latin typeface="Carlito"/>
                <a:cs typeface="Carlito"/>
              </a:rPr>
              <a:t>1 </a:t>
            </a:r>
            <a:r>
              <a:rPr sz="2450" dirty="0">
                <a:latin typeface="Carlito"/>
                <a:cs typeface="Carlito"/>
              </a:rPr>
              <a:t>and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third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named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spc="-25" dirty="0">
                <a:latin typeface="Carlito"/>
                <a:cs typeface="Carlito"/>
              </a:rPr>
              <a:t>2.</a:t>
            </a:r>
            <a:endParaRPr sz="245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</TotalTime>
  <Words>1131</Words>
  <Application>Microsoft Office PowerPoint</Application>
  <PresentationFormat>On-screen Show (4:3)</PresentationFormat>
  <Paragraphs>127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Arial Black</vt:lpstr>
      <vt:lpstr>Carlito</vt:lpstr>
      <vt:lpstr>Office Theme</vt:lpstr>
      <vt:lpstr>Programmable Interfacing Devices</vt:lpstr>
      <vt:lpstr>General-Purpose Programmable Peripheral Devices</vt:lpstr>
      <vt:lpstr>PowerPoint Presentation</vt:lpstr>
      <vt:lpstr>8255A Programmable Peripheral Interface</vt:lpstr>
      <vt:lpstr>PowerPoint Presentation</vt:lpstr>
      <vt:lpstr>PowerPoint Presentation</vt:lpstr>
      <vt:lpstr>PowerPoint Presentation</vt:lpstr>
      <vt:lpstr>PowerPoint Presentation</vt:lpstr>
      <vt:lpstr>Ports of 8255A</vt:lpstr>
      <vt:lpstr>Block diagram of 8255</vt:lpstr>
      <vt:lpstr>Different Mode of Operation of 8255</vt:lpstr>
      <vt:lpstr>PowerPoint Presentation</vt:lpstr>
      <vt:lpstr>PowerPoint Presentation</vt:lpstr>
      <vt:lpstr>PowerPoint Presentation</vt:lpstr>
      <vt:lpstr>Pin Diagram of 8255</vt:lpstr>
      <vt:lpstr>PowerPoint Presentation</vt:lpstr>
      <vt:lpstr>PowerPoint Presentation</vt:lpstr>
      <vt:lpstr>Interfacing A/D converter using 8255</vt:lpstr>
      <vt:lpstr>Interfacing A/D converter using 8255 (Cont.)</vt:lpstr>
      <vt:lpstr>8253 Programmable Interval Timer</vt:lpstr>
      <vt:lpstr>PowerPoint Presentation</vt:lpstr>
      <vt:lpstr>PowerPoint Presentation</vt:lpstr>
      <vt:lpstr>8259 Programmable Interrupt Controller</vt:lpstr>
      <vt:lpstr>PowerPoint Presentation</vt:lpstr>
      <vt:lpstr>Modes of 8259A PIC</vt:lpstr>
      <vt:lpstr>PowerPoint Presentation</vt:lpstr>
      <vt:lpstr>PowerPoint Presentation</vt:lpstr>
      <vt:lpstr>PowerPoint Presentation</vt:lpstr>
      <vt:lpstr>8257 DMA Controller</vt:lpstr>
      <vt:lpstr>Features of 8257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Programmable Interfacing Devices</dc:title>
  <cp:lastModifiedBy>Shakil Mahmud</cp:lastModifiedBy>
  <cp:revision>28</cp:revision>
  <dcterms:created xsi:type="dcterms:W3CDTF">2024-11-21T00:57:14Z</dcterms:created>
  <dcterms:modified xsi:type="dcterms:W3CDTF">2024-11-21T04:23:24Z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2024-11-21T00:00:00Z</vt:filetime>
  </property>
  <property fmtid="{D5CDD505-2E9C-101B-9397-08002B2CF9AE}" pid="4" name="Producer">
    <vt:lpwstr>3-Heights(TM) PDF Security Shell 4.8.25.2 (http://www.pdf-tools.com)</vt:lpwstr>
  </property>
</Properties>
</file>